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6858000" cx="12192000"/>
  <p:notesSz cx="6858000" cy="9144000"/>
  <p:embeddedFontLst>
    <p:embeddedFont>
      <p:font typeface="Lato"/>
      <p:regular r:id="rId45"/>
      <p:bold r:id="rId46"/>
      <p:italic r:id="rId47"/>
      <p:boldItalic r:id="rId48"/>
    </p:embeddedFont>
    <p:embeddedFont>
      <p:font typeface="Century Gothic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3" roundtripDataSignature="AMtx7mjVJGNXzom4NhQB/Pwcc4+gD0zN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6AF378E-D6F3-4B0C-BC79-9C70D397B5FF}">
  <a:tblStyle styleId="{56AF378E-D6F3-4B0C-BC79-9C70D397B5F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BF1E8"/>
          </a:solidFill>
        </a:fill>
      </a:tcStyle>
    </a:wholeTbl>
    <a:band1H>
      <a:tcTxStyle/>
      <a:tcStyle>
        <a:fill>
          <a:solidFill>
            <a:srgbClr val="D4E2CE"/>
          </a:solidFill>
        </a:fill>
      </a:tcStyle>
    </a:band1H>
    <a:band2H>
      <a:tcTxStyle/>
    </a:band2H>
    <a:band1V>
      <a:tcTxStyle/>
      <a:tcStyle>
        <a:fill>
          <a:solidFill>
            <a:srgbClr val="D4E2CE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6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6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6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Lato-bold.fntdata"/><Relationship Id="rId45" Type="http://schemas.openxmlformats.org/officeDocument/2006/relationships/font" Target="fonts/Lato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Lato-boldItalic.fntdata"/><Relationship Id="rId47" Type="http://schemas.openxmlformats.org/officeDocument/2006/relationships/font" Target="fonts/Lato-italic.fntdata"/><Relationship Id="rId49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CenturyGothic-italic.fntdata"/><Relationship Id="rId50" Type="http://schemas.openxmlformats.org/officeDocument/2006/relationships/font" Target="fonts/CenturyGothic-bold.fntdata"/><Relationship Id="rId53" Type="http://customschemas.google.com/relationships/presentationmetadata" Target="metadata"/><Relationship Id="rId52" Type="http://schemas.openxmlformats.org/officeDocument/2006/relationships/font" Target="fonts/CenturyGothic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Вступ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2" name="Google Shape;28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2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Це наше чудове місто. Вступ.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270 тис мешканців.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Місто що постійно зростає, наповнене молодими оптимістами, а також ми любимо називати себе Ринком Інновацій та Можливостей!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Як і більшість інших міст України, Хмельницький має справу з цілою низкою питань, що стосуються муніципальних твердих відходів. Останні 60 років ми просто збирали своє сміття та накопичували його на сміттєзвалищі. І це працювало, тому що було дешево, якщо не враховувати суттєве забруднення навколишнього середовища, та здоров'я людей.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Сьогодні полігон ТПВ - це небезпека для навколишнього середовища, що  викидає небезпечний метан, вуглекислий газ, та інші парникові гази в атмосферу. Загроза пожежі теж є високою.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Кожного року ми додаємо близько 95,000 тон до ТПВ до нашого полігону, місця вже майже не залишилось. Ми перевищили проектну завантаженість полігону вже давно і у нас залишилося ще 4 чи 5 років.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 і більшість інших міст України, Хмельницький має справу з цілою низкою питань, що стосуються муніципальних твердих відходів. Останні 60 років ми просто збирали своє сміття та накопичували його на сміттєзвалищі. І це працювало, тому що було дешево, якщо не враховувати суттєве забруднення навколишнього середовища, та здоров'я людей.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Сьогодні полігон ТПВ - це небезпека для навколишнього середовища, що  викидає небезпечний метан, вуглекислий газ, та інші парникові гази в атмосферу. Загроза пожежі теж є високою.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Кожного року ми додаємо близько 95,000 тон до ТПВ до нашого полігону, місця вже майже не залишилось. Ми перевищили проектну завантаженість полігону вже давно і у нас залишилося ще 4 чи 5 років.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" name="Google Shape;14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ий слайд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міст із підписом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5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8" name="Google Shape;68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ображення з підписом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5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вертикальний текст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ий заголовок і текст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5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і об’єкт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tx">
  <p:cSld name="TITLE_AND_BOD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озділу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’єкти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4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орівняння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4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Лише заголовок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ий слайд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5.jpg"/><Relationship Id="rId5" Type="http://schemas.openxmlformats.org/officeDocument/2006/relationships/image" Target="../media/image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11.jpg"/><Relationship Id="rId5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g"/><Relationship Id="rId4" Type="http://schemas.openxmlformats.org/officeDocument/2006/relationships/image" Target="../media/image16.png"/><Relationship Id="rId5" Type="http://schemas.openxmlformats.org/officeDocument/2006/relationships/image" Target="../media/image14.jpg"/><Relationship Id="rId6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20.png"/><Relationship Id="rId5" Type="http://schemas.openxmlformats.org/officeDocument/2006/relationships/image" Target="../media/image13.jpg"/><Relationship Id="rId6" Type="http://schemas.openxmlformats.org/officeDocument/2006/relationships/image" Target="../media/image2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9.jpg"/><Relationship Id="rId5" Type="http://schemas.openxmlformats.org/officeDocument/2006/relationships/image" Target="../media/image27.jpg"/><Relationship Id="rId6" Type="http://schemas.openxmlformats.org/officeDocument/2006/relationships/image" Target="../media/image3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1.jpg"/><Relationship Id="rId5" Type="http://schemas.openxmlformats.org/officeDocument/2006/relationships/image" Target="../media/image37.jpg"/><Relationship Id="rId6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23.jpg"/><Relationship Id="rId5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48.jpg"/><Relationship Id="rId6" Type="http://schemas.openxmlformats.org/officeDocument/2006/relationships/image" Target="../media/image22.jpg"/><Relationship Id="rId7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9.jpg"/><Relationship Id="rId5" Type="http://schemas.openxmlformats.org/officeDocument/2006/relationships/image" Target="../media/image62.png"/><Relationship Id="rId6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3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53.jpg"/><Relationship Id="rId5" Type="http://schemas.openxmlformats.org/officeDocument/2006/relationships/image" Target="../media/image3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youtu.be/sbpqca65GWM" TargetMode="External"/><Relationship Id="rId4" Type="http://schemas.openxmlformats.org/officeDocument/2006/relationships/hyperlink" Target="https://youtu.be/CPXTIOnJPIE" TargetMode="External"/><Relationship Id="rId5" Type="http://schemas.openxmlformats.org/officeDocument/2006/relationships/image" Target="../media/image1.png"/><Relationship Id="rId6" Type="http://schemas.openxmlformats.org/officeDocument/2006/relationships/image" Target="../media/image35.png"/><Relationship Id="rId7" Type="http://schemas.openxmlformats.org/officeDocument/2006/relationships/image" Target="../media/image4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youtube.com/@user-ig4qy2sr6k/videos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youtube.com/@user-ft7ky1wi5x/videos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4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s://create.kahoot.it/details/2984e877-96ce-4bfc-be99-fa02fe3b4ab6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43.png"/><Relationship Id="rId6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s://www.youtube.com/watch?v=VjrEr0WtIMY&amp;list=PLmMdc5EtRgSgzX5PuoA5QLxpCnadY-l26&amp;pp=iAQB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5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zerowaste.org.ua/wp-content/uploads/2022/09/vprovadzhennya-zero-waste-prynczypiv-u-shkilni-uroky.pdf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39.png"/><Relationship Id="rId6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ecozakarpat.gov.ua/wp-content/almanah/metodychka.pdf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51.png"/><Relationship Id="rId6" Type="http://schemas.openxmlformats.org/officeDocument/2006/relationships/image" Target="../media/image4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guficenter.com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5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.png"/><Relationship Id="rId4" Type="http://schemas.openxmlformats.org/officeDocument/2006/relationships/image" Target="../media/image49.png"/><Relationship Id="rId9" Type="http://schemas.openxmlformats.org/officeDocument/2006/relationships/image" Target="../media/image63.png"/><Relationship Id="rId5" Type="http://schemas.openxmlformats.org/officeDocument/2006/relationships/image" Target="../media/image60.png"/><Relationship Id="rId6" Type="http://schemas.openxmlformats.org/officeDocument/2006/relationships/image" Target="../media/image56.png"/><Relationship Id="rId7" Type="http://schemas.openxmlformats.org/officeDocument/2006/relationships/image" Target="../media/image54.png"/><Relationship Id="rId8" Type="http://schemas.openxmlformats.org/officeDocument/2006/relationships/image" Target="../media/image6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.png"/><Relationship Id="rId4" Type="http://schemas.openxmlformats.org/officeDocument/2006/relationships/image" Target="../media/image52.png"/><Relationship Id="rId5" Type="http://schemas.openxmlformats.org/officeDocument/2006/relationships/image" Target="../media/image57.png"/><Relationship Id="rId6" Type="http://schemas.openxmlformats.org/officeDocument/2006/relationships/image" Target="../media/image5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jpg"/><Relationship Id="rId4" Type="http://schemas.openxmlformats.org/officeDocument/2006/relationships/image" Target="../media/image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hyperlink" Target="mailto:smart.env.khm@gmail.com" TargetMode="External"/><Relationship Id="rId4" Type="http://schemas.openxmlformats.org/officeDocument/2006/relationships/image" Target="../media/image6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63000" y="0"/>
            <a:ext cx="16282999" cy="714863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6322708" y="169753"/>
            <a:ext cx="4464533" cy="321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132A3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7662495" y="1862359"/>
            <a:ext cx="3124746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1428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6652560" y="1265948"/>
            <a:ext cx="3804827" cy="1015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Світлана Каритун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Фахівчиня зі зв’язків з громадськістю 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та пресою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/>
          <p:nvPr/>
        </p:nvSpPr>
        <p:spPr>
          <a:xfrm>
            <a:off x="415320" y="2636677"/>
            <a:ext cx="6096000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Свідома купівля товарів (не накопичуємо непотріб, купуємо тільки необхідні речі)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Відмова від продуктів у пакованні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Використання багаторазових речей і відмова від одноразових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" name="Google Shape;163;p10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ЗАПОБІГАННЯ УТВОРЕННЮ ВІДХОДІВ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164" name="Google Shape;16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165" name="Google Shape;16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06531" y="1377251"/>
            <a:ext cx="5386717" cy="4848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/>
          <p:nvPr/>
        </p:nvSpPr>
        <p:spPr>
          <a:xfrm>
            <a:off x="905514" y="2196808"/>
            <a:ext cx="5891211" cy="36933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Поліетиленові пакетики можуть бути повторно використані при поході за покупками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Скляні банки доцільно використовувати в побуті для зберігання “закруток” чи інших продуктів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Величезна кількість паперу в офісах може бути використана двічі для друку чернеток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Одяг, посуд, побутова техніка, меблі та гаджети можуть бути повторно використані іншими людьми через різні благодійні організації, лікувальні установи</a:t>
            </a:r>
            <a:endParaRPr/>
          </a:p>
        </p:txBody>
      </p:sp>
      <p:sp>
        <p:nvSpPr>
          <p:cNvPr id="171" name="Google Shape;171;p11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ПОВТОРНЕ ВИКОРИСТАННЯ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172" name="Google Shape;17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descr="10 tips to reuse items | KS Environmental" id="173" name="Google Shape;173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15625" y="1379592"/>
            <a:ext cx="3281762" cy="26046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3+ Modern Ways to Recycle Your Old Furniture - Conserve Energy Future" id="174" name="Google Shape;174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13389" y="4147793"/>
            <a:ext cx="3283998" cy="2205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 txBox="1"/>
          <p:nvPr/>
        </p:nvSpPr>
        <p:spPr>
          <a:xfrm>
            <a:off x="968971" y="1627135"/>
            <a:ext cx="5288437" cy="1938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Сортування</a:t>
            </a:r>
            <a: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це розділення відходів на різні групи для їх подальшого рециклінгу.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Відновлення відходів</a:t>
            </a:r>
            <a:r>
              <a:rPr lang="ru-RU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це використання відсортованих відходів для вироблення нових речей. </a:t>
            </a:r>
            <a:endParaRPr/>
          </a:p>
        </p:txBody>
      </p:sp>
      <p:sp>
        <p:nvSpPr>
          <p:cNvPr id="180" name="Google Shape;180;p12"/>
          <p:cNvSpPr txBox="1"/>
          <p:nvPr/>
        </p:nvSpPr>
        <p:spPr>
          <a:xfrm>
            <a:off x="900995" y="4037446"/>
            <a:ext cx="5424388" cy="1815878"/>
          </a:xfrm>
          <a:prstGeom prst="rect">
            <a:avLst/>
          </a:prstGeom>
          <a:solidFill>
            <a:srgbClr val="00A754"/>
          </a:solidFill>
          <a:ln cap="flat" cmpd="sng" w="63500">
            <a:solidFill>
              <a:srgbClr val="00A75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127000" rotWithShape="0" dir="5400000" dist="57150">
              <a:srgbClr val="000000">
                <a:alpha val="62745"/>
              </a:srgbClr>
            </a:outerShdw>
          </a:effectLst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Усі відходи, щоб бути придатними до рециклінгу, мають бути чистими та сухими.</a:t>
            </a:r>
            <a:endParaRPr/>
          </a:p>
        </p:txBody>
      </p:sp>
      <p:pic>
        <p:nvPicPr>
          <p:cNvPr descr="New sorting stations a colourful addition to Edmonton's waste diversion  story and another step in our energy transition | Change for Climate" id="181" name="Google Shape;181;p12"/>
          <p:cNvPicPr preferRelativeResize="0"/>
          <p:nvPr/>
        </p:nvPicPr>
        <p:blipFill rotWithShape="1">
          <a:blip r:embed="rId3">
            <a:alphaModFix/>
          </a:blip>
          <a:srcRect b="0" l="14151" r="10797" t="0"/>
          <a:stretch/>
        </p:blipFill>
        <p:spPr>
          <a:xfrm>
            <a:off x="6611197" y="1523872"/>
            <a:ext cx="5153453" cy="411993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" id="182" name="Google Shape;18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sp>
        <p:nvSpPr>
          <p:cNvPr id="183" name="Google Shape;183;p12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РЕЦИКЛІНГ (ВІДНОВЛЕННЯ)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"/>
          <p:cNvSpPr txBox="1"/>
          <p:nvPr/>
        </p:nvSpPr>
        <p:spPr>
          <a:xfrm>
            <a:off x="1088844" y="2030498"/>
            <a:ext cx="4916030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Не обов’язково купувати спеціальні контейнери для сортування різних видів відходів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Це можуть бути картонні коробки або інша об’ємна тара для тимчасового складування відходів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Якщо ви генеруєте невелику кількість відходів, то усе те, що можна здати на рециклінг, ви можете тимчасово складувати в одну ємність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Як правильно та ефективно сортувати сміття вдома. Практичні поради" id="189" name="Google Shape;189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3622" y="3329375"/>
            <a:ext cx="4778559" cy="3185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 rotWithShape="1">
          <a:blip r:embed="rId4">
            <a:alphaModFix/>
          </a:blip>
          <a:srcRect b="0" l="0" r="0" t="36711"/>
          <a:stretch/>
        </p:blipFill>
        <p:spPr>
          <a:xfrm>
            <a:off x="6443623" y="669303"/>
            <a:ext cx="4778559" cy="2516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" id="191" name="Google Shape;19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sp>
        <p:nvSpPr>
          <p:cNvPr id="192" name="Google Shape;192;p13"/>
          <p:cNvSpPr txBox="1"/>
          <p:nvPr/>
        </p:nvSpPr>
        <p:spPr>
          <a:xfrm>
            <a:off x="1527683" y="431924"/>
            <a:ext cx="4477191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СОРТУВАННЯ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У Хмельницькому встановили спеціальні баки для збору скла: як вони  виглядають : 19:08:2018 - vsim.ua" id="198" name="Google Shape;198;p14"/>
          <p:cNvPicPr preferRelativeResize="0"/>
          <p:nvPr/>
        </p:nvPicPr>
        <p:blipFill rotWithShape="1">
          <a:blip r:embed="rId3">
            <a:alphaModFix/>
          </a:blip>
          <a:srcRect b="0" l="0" r="32335" t="0"/>
          <a:stretch/>
        </p:blipFill>
        <p:spPr>
          <a:xfrm>
            <a:off x="8386143" y="1824446"/>
            <a:ext cx="2770270" cy="2739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ові контейнери для збору ПЕТ-пляшки (Відео) | Хмельницька міська рада" id="199" name="Google Shape;199;p14"/>
          <p:cNvPicPr preferRelativeResize="0"/>
          <p:nvPr/>
        </p:nvPicPr>
        <p:blipFill rotWithShape="1">
          <a:blip r:embed="rId4">
            <a:alphaModFix/>
          </a:blip>
          <a:srcRect b="2789" l="9768" r="36828" t="12534"/>
          <a:stretch/>
        </p:blipFill>
        <p:spPr>
          <a:xfrm>
            <a:off x="5159306" y="1825165"/>
            <a:ext cx="2770270" cy="273648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4"/>
          <p:cNvSpPr/>
          <p:nvPr/>
        </p:nvSpPr>
        <p:spPr>
          <a:xfrm>
            <a:off x="1979997" y="4988232"/>
            <a:ext cx="333699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Пластикові пляшки та пляшки від побутової хімії (PET1, HDME2)</a:t>
            </a:r>
            <a:endParaRPr/>
          </a:p>
        </p:txBody>
      </p:sp>
      <p:sp>
        <p:nvSpPr>
          <p:cNvPr id="201" name="Google Shape;201;p14"/>
          <p:cNvSpPr/>
          <p:nvPr/>
        </p:nvSpPr>
        <p:spPr>
          <a:xfrm>
            <a:off x="6544441" y="5126732"/>
            <a:ext cx="292082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Скло (зазвичай скляні пляшки, банки)</a:t>
            </a:r>
            <a:endParaRPr/>
          </a:p>
        </p:txBody>
      </p:sp>
      <p:pic>
        <p:nvPicPr>
          <p:cNvPr descr="На зображенні може бути: 1 особа та на відкритому повітрі" id="202" name="Google Shape;202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7349" y="1825165"/>
            <a:ext cx="3871623" cy="273648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4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КОНТЕЙНЕРИ ДЛЯ СОРТУВАННЯ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204" name="Google Shape;204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>
            <a:off x="860018" y="5297522"/>
            <a:ext cx="499865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Автомобіль для збору перевезення пластику та скла, ХКП «Спецкомунтранс»</a:t>
            </a:r>
            <a:endParaRPr/>
          </a:p>
        </p:txBody>
      </p:sp>
      <p:sp>
        <p:nvSpPr>
          <p:cNvPr id="211" name="Google Shape;211;p15"/>
          <p:cNvSpPr/>
          <p:nvPr/>
        </p:nvSpPr>
        <p:spPr>
          <a:xfrm>
            <a:off x="6987501" y="5299316"/>
            <a:ext cx="39193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Дільниця сортування відходів, ХКП «Спецкомунтранс»</a:t>
            </a:r>
            <a:endParaRPr/>
          </a:p>
        </p:txBody>
      </p:sp>
      <p:sp>
        <p:nvSpPr>
          <p:cNvPr id="212" name="Google Shape;212;p15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ВИВЕЗЕННЯ ТА ДОСОРТУВАННЯ ВІДХОДІВ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213" name="Google Shape;21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214" name="Google Shape;214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562" y="1910370"/>
            <a:ext cx="5196108" cy="292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7501" y="1910369"/>
            <a:ext cx="3888979" cy="2922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88197" y="1461873"/>
            <a:ext cx="2541241" cy="1909901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Зображення" id="221" name="Google Shape;22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sp>
        <p:nvSpPr>
          <p:cNvPr id="222" name="Google Shape;222;p16"/>
          <p:cNvSpPr txBox="1"/>
          <p:nvPr/>
        </p:nvSpPr>
        <p:spPr>
          <a:xfrm>
            <a:off x="1527683" y="431924"/>
            <a:ext cx="4477191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КОМПОСТУВАННЯ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3" name="Google Shape;22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523495"/>
            <a:ext cx="2717100" cy="40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61131" y="1523872"/>
            <a:ext cx="2717100" cy="40752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15052020_4" id="225" name="Google Shape;225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5166" y="2142256"/>
            <a:ext cx="5182803" cy="345688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6"/>
          <p:cNvSpPr/>
          <p:nvPr/>
        </p:nvSpPr>
        <p:spPr>
          <a:xfrm>
            <a:off x="8074999" y="5850993"/>
            <a:ext cx="561514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Компостери в Гуфі-центрі</a:t>
            </a:r>
            <a:endParaRPr i="1"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16"/>
          <p:cNvSpPr/>
          <p:nvPr/>
        </p:nvSpPr>
        <p:spPr>
          <a:xfrm>
            <a:off x="1527683" y="5850993"/>
            <a:ext cx="561514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Компостувальна станція ЛКП «Зелене місто»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7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ОСОБЛИВОСТІ СОРТУВАННЯ У ШКОЛАХ 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233" name="Google Shape;23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234" name="Google Shape;234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4400" y="1717963"/>
            <a:ext cx="6188364" cy="464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7"/>
          <p:cNvPicPr preferRelativeResize="0"/>
          <p:nvPr/>
        </p:nvPicPr>
        <p:blipFill rotWithShape="1">
          <a:blip r:embed="rId5">
            <a:alphaModFix/>
          </a:blip>
          <a:srcRect b="11224" l="0" r="0" t="9864"/>
          <a:stretch/>
        </p:blipFill>
        <p:spPr>
          <a:xfrm>
            <a:off x="7583053" y="1717963"/>
            <a:ext cx="3906984" cy="23122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i.ytimg.com/vi/7H02-zq_B6Q/maxresdefault.jpg" id="236" name="Google Shape;23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83053" y="4161557"/>
            <a:ext cx="3906984" cy="219767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7"/>
          <p:cNvSpPr txBox="1"/>
          <p:nvPr/>
        </p:nvSpPr>
        <p:spPr>
          <a:xfrm>
            <a:off x="7306820" y="3869200"/>
            <a:ext cx="3906984" cy="553994"/>
          </a:xfrm>
          <a:prstGeom prst="rect">
            <a:avLst/>
          </a:prstGeom>
          <a:solidFill>
            <a:srgbClr val="FFC000"/>
          </a:solidFill>
          <a:ln cap="flat" cmpd="sng" w="63500">
            <a:solidFill>
              <a:srgbClr val="FFC000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127000" rotWithShape="0" dir="5400000" dist="57150">
              <a:srgbClr val="000000">
                <a:alpha val="62745"/>
              </a:srgbClr>
            </a:outerShdw>
          </a:effectLst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 можливості, організувати сортування відходів у класі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"/>
          <p:cNvSpPr/>
          <p:nvPr/>
        </p:nvSpPr>
        <p:spPr>
          <a:xfrm>
            <a:off x="863090" y="6052794"/>
            <a:ext cx="1046582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Батарейки </a:t>
            </a:r>
            <a:r>
              <a:rPr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та дрібні акумулятори потрібно відсортовувати у спеціальний для цього контейнер. Слідкуйте за якістю батарейки, аби не було спричинене загоряння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p18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ОСОБЛИВОСТІ СОРТУВАННЯ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244" name="Google Shape;2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graphicFrame>
        <p:nvGraphicFramePr>
          <p:cNvPr id="245" name="Google Shape;245;p18"/>
          <p:cNvGraphicFramePr/>
          <p:nvPr/>
        </p:nvGraphicFramePr>
        <p:xfrm>
          <a:off x="863090" y="161316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{56AF378E-D6F3-4B0C-BC79-9C70D397B5FF}</a:tableStyleId>
              </a:tblPr>
              <a:tblGrid>
                <a:gridCol w="2616450"/>
                <a:gridCol w="2770425"/>
                <a:gridCol w="2799750"/>
                <a:gridCol w="2279175"/>
              </a:tblGrid>
              <a:tr h="4930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cap="none" strike="noStrike"/>
                        <a:t> </a:t>
                      </a:r>
                      <a:endParaRPr sz="14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Пластик (жовтий контейнер)</a:t>
                      </a:r>
                      <a:endParaRPr sz="18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Папір / Картон (білий</a:t>
                      </a:r>
                      <a:r>
                        <a:rPr lang="ru-RU" sz="1600"/>
                        <a:t> контейнер)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/>
                        <a:t>Змішані відходи (зелений контейнер)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FFC000"/>
                    </a:solidFill>
                  </a:tcPr>
                </a:tc>
              </a:tr>
              <a:tr h="493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Що відсортовується</a:t>
                      </a:r>
                      <a:endParaRPr i="1"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ПЕТ-пляшка, кришка, тара від побутової хімії</a:t>
                      </a:r>
                      <a:endParaRPr b="1"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Білий папір, картон, пакувальні коробки, паперові пакети, друкована продукція</a:t>
                      </a:r>
                      <a:endParaRPr b="1"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Усе інше</a:t>
                      </a:r>
                      <a:endParaRPr b="1" sz="13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</a:tr>
              <a:tr h="4930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Що</a:t>
                      </a:r>
                      <a:r>
                        <a:rPr i="1"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 </a:t>
                      </a:r>
                      <a:r>
                        <a:rPr b="1" i="1" lang="ru-RU" sz="1600">
                          <a:solidFill>
                            <a:srgbClr val="FF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НЕ</a:t>
                      </a:r>
                      <a:r>
                        <a:rPr i="1"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 кидати в контейнер</a:t>
                      </a:r>
                      <a:endParaRPr i="1"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Lato"/>
                        <a:buNone/>
                      </a:pPr>
                      <a:r>
                        <a:rPr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Поліетилен (пакети), непрозорі пляшки з-під йогурту, молока, одноразовий посуд, </a:t>
                      </a:r>
                      <a:r>
                        <a:rPr lang="ru-RU" sz="1600" strike="noStrik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пластикова тара від тортів</a:t>
                      </a:r>
                      <a:endParaRPr sz="1600" strike="noStrik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Тетрапак (паковання від соків, йогуртів тощо), паперові стаканчики, серветки, туалетний папір, чеки.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Те, що можна відсортувати у</a:t>
                      </a:r>
                      <a:r>
                        <a:rPr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 контейнери для пластику та паперу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Як відсортовувати</a:t>
                      </a:r>
                      <a:endParaRPr i="1"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Пластик має бути чистим, без рідини.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sng">
                          <a:latin typeface="Lato"/>
                          <a:ea typeface="Lato"/>
                          <a:cs typeface="Lato"/>
                          <a:sym typeface="Lato"/>
                        </a:rPr>
                        <a:t>Пляшку потрібно спресувати </a:t>
                      </a:r>
                      <a:r>
                        <a:rPr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(вивільнити повітря)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latin typeface="Lato"/>
                          <a:ea typeface="Lato"/>
                          <a:cs typeface="Lato"/>
                          <a:sym typeface="Lato"/>
                        </a:rPr>
                        <a:t>Папір має бути чистим та сухим. Прибрати наклейки чи скотч</a:t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45725" marB="45725" marR="91450" marL="91450"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"/>
          <p:cNvSpPr/>
          <p:nvPr/>
        </p:nvSpPr>
        <p:spPr>
          <a:xfrm>
            <a:off x="1811862" y="5539159"/>
            <a:ext cx="355188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м-н Ракове, перехрестя вулиць Чорновола та Пілотської</a:t>
            </a:r>
            <a:endParaRPr/>
          </a:p>
        </p:txBody>
      </p:sp>
      <p:sp>
        <p:nvSpPr>
          <p:cNvPr id="252" name="Google Shape;252;p19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ЦЕНТРИ УПРАВЛІННЯ ВІДХОДАМИ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253" name="Google Shape;25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descr="Немає опису світлини." id="254" name="Google Shape;254;p19"/>
          <p:cNvPicPr preferRelativeResize="0"/>
          <p:nvPr/>
        </p:nvPicPr>
        <p:blipFill rotWithShape="1">
          <a:blip r:embed="rId4">
            <a:alphaModFix/>
          </a:blip>
          <a:srcRect b="0" l="13267" r="0" t="0"/>
          <a:stretch/>
        </p:blipFill>
        <p:spPr>
          <a:xfrm>
            <a:off x="1528046" y="2778225"/>
            <a:ext cx="4119514" cy="26716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2" id="255" name="Google Shape;25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44442" y="2778225"/>
            <a:ext cx="4005551" cy="267167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9"/>
          <p:cNvSpPr/>
          <p:nvPr/>
        </p:nvSpPr>
        <p:spPr>
          <a:xfrm>
            <a:off x="5499217" y="5646880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вул. Проспект Миру, 7</a:t>
            </a:r>
            <a:endParaRPr/>
          </a:p>
        </p:txBody>
      </p:sp>
      <p:sp>
        <p:nvSpPr>
          <p:cNvPr id="257" name="Google Shape;257;p19"/>
          <p:cNvSpPr/>
          <p:nvPr/>
        </p:nvSpPr>
        <p:spPr>
          <a:xfrm>
            <a:off x="1662260" y="1444094"/>
            <a:ext cx="915028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02354B"/>
                </a:solidFill>
                <a:latin typeface="Lato"/>
                <a:ea typeface="Lato"/>
                <a:cs typeface="Lato"/>
                <a:sym typeface="Lato"/>
              </a:rPr>
              <a:t>Центри управління відходами </a:t>
            </a: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– це місця, куди кожен мешканець Хмельницької громади може здати безкоштовно відходи для їх видалення, відновлення (рециклінгу) та повторного використання.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/>
        </p:nvSpPr>
        <p:spPr>
          <a:xfrm>
            <a:off x="1527683" y="431924"/>
            <a:ext cx="9136634" cy="81047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Організаційні питання</a:t>
            </a:r>
            <a:endParaRPr b="1" i="0" sz="36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Зображення" id="103" name="Google Shape;10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sp>
        <p:nvSpPr>
          <p:cNvPr id="104" name="Google Shape;104;p2"/>
          <p:cNvSpPr/>
          <p:nvPr/>
        </p:nvSpPr>
        <p:spPr>
          <a:xfrm>
            <a:off x="3066473" y="1990133"/>
            <a:ext cx="8414327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b="0" i="0" lang="ru-RU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У чаті вкажіть ваше прізвище та ім’я, назву навчального закладу та клас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b="0" i="0" lang="ru-RU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Щоб отримати презенетацію з матеріали, напишіть вашу електронну адресу в чаті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b="0" i="0" lang="ru-RU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Будь-ласка, під час презентації вимкніть мікрофон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b="0" i="0" lang="ru-RU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Запитання по ходу презентації можете писати в чат, або запитати наприкінці презентації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b="0" i="0" lang="ru-RU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Тривалість онлайн навчання – до 30 хв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b="0" i="0" lang="ru-RU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У випадку повітряної тривоги, будь ласка, приєднайтесь до Zoom наступного робочого дня в той самий час (15:00 чи 16:00)</a:t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1527683" y="2364206"/>
            <a:ext cx="799261" cy="2400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5000" u="none" cap="none" strike="noStrike">
                <a:solidFill>
                  <a:srgbClr val="FFC000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ЦЕНТРИ УПРАВЛІННЯ ВІДХОДАМИ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264" name="Google Shape;26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265" name="Google Shape;26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2128" y="1740873"/>
            <a:ext cx="5127166" cy="415514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емає опису світлини." id="266" name="Google Shape;266;p20"/>
          <p:cNvPicPr preferRelativeResize="0"/>
          <p:nvPr/>
        </p:nvPicPr>
        <p:blipFill rotWithShape="1">
          <a:blip r:embed="rId5">
            <a:alphaModFix/>
          </a:blip>
          <a:srcRect b="23712" l="0" r="0" t="24192"/>
          <a:stretch/>
        </p:blipFill>
        <p:spPr>
          <a:xfrm>
            <a:off x="9247694" y="1523872"/>
            <a:ext cx="2394409" cy="22175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емає опису світлини." id="267" name="Google Shape;267;p20"/>
          <p:cNvPicPr preferRelativeResize="0"/>
          <p:nvPr/>
        </p:nvPicPr>
        <p:blipFill rotWithShape="1">
          <a:blip r:embed="rId6">
            <a:alphaModFix/>
          </a:blip>
          <a:srcRect b="31408" l="0" r="0" t="19519"/>
          <a:stretch/>
        </p:blipFill>
        <p:spPr>
          <a:xfrm>
            <a:off x="9247694" y="3934373"/>
            <a:ext cx="2436161" cy="212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18079" y="1577220"/>
            <a:ext cx="2521375" cy="4482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1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ЦЕНТРИ УПРАВЛІННЯ ВІДХОДАМИ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275" name="Google Shape;27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sp>
        <p:nvSpPr>
          <p:cNvPr id="276" name="Google Shape;276;p21"/>
          <p:cNvSpPr/>
          <p:nvPr/>
        </p:nvSpPr>
        <p:spPr>
          <a:xfrm>
            <a:off x="1202128" y="2433373"/>
            <a:ext cx="3624396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У Центрах управління відходами періодично проводяться навчальні заходи, майстер-класи про сортування відходів.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Ви вільно також можете завітати на центри з учнями.</a:t>
            </a:r>
            <a:endParaRPr/>
          </a:p>
        </p:txBody>
      </p:sp>
      <p:pic>
        <p:nvPicPr>
          <p:cNvPr id="277" name="Google Shape;277;p21"/>
          <p:cNvPicPr preferRelativeResize="0"/>
          <p:nvPr/>
        </p:nvPicPr>
        <p:blipFill rotWithShape="1">
          <a:blip r:embed="rId4">
            <a:alphaModFix/>
          </a:blip>
          <a:srcRect b="0" l="0" r="0" t="4634"/>
          <a:stretch/>
        </p:blipFill>
        <p:spPr>
          <a:xfrm>
            <a:off x="5381847" y="3883843"/>
            <a:ext cx="3172886" cy="220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1"/>
          <p:cNvPicPr preferRelativeResize="0"/>
          <p:nvPr/>
        </p:nvPicPr>
        <p:blipFill rotWithShape="1">
          <a:blip r:embed="rId5">
            <a:alphaModFix/>
          </a:blip>
          <a:srcRect b="0" l="4141" r="11708" t="0"/>
          <a:stretch/>
        </p:blipFill>
        <p:spPr>
          <a:xfrm>
            <a:off x="5381847" y="1523872"/>
            <a:ext cx="3172887" cy="2120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1"/>
          <p:cNvPicPr preferRelativeResize="0"/>
          <p:nvPr/>
        </p:nvPicPr>
        <p:blipFill rotWithShape="1">
          <a:blip r:embed="rId6">
            <a:alphaModFix/>
          </a:blip>
          <a:srcRect b="0" l="0" r="0" t="13453"/>
          <a:stretch/>
        </p:blipFill>
        <p:spPr>
          <a:xfrm>
            <a:off x="8845987" y="1687750"/>
            <a:ext cx="2862561" cy="4392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2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ЕКОБУС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286" name="Google Shape;28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sp>
        <p:nvSpPr>
          <p:cNvPr id="287" name="Google Shape;287;p22"/>
          <p:cNvSpPr txBox="1"/>
          <p:nvPr/>
        </p:nvSpPr>
        <p:spPr>
          <a:xfrm>
            <a:off x="8007944" y="1832260"/>
            <a:ext cx="3577864" cy="1113125"/>
          </a:xfrm>
          <a:prstGeom prst="rect">
            <a:avLst/>
          </a:prstGeom>
          <a:solidFill>
            <a:srgbClr val="FFFFFF"/>
          </a:solidFill>
          <a:ln cap="flat" cmpd="sng" w="38100">
            <a:solidFill>
              <a:srgbClr val="00A75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127000" rotWithShape="0" dir="5400000" dist="57150">
              <a:srgbClr val="000000">
                <a:alpha val="62745"/>
              </a:srgbClr>
            </a:outerShdw>
          </a:effectLst>
        </p:spPr>
        <p:txBody>
          <a:bodyPr anchorCtr="0" anchor="t" bIns="63500" lIns="63500" spcFirstLastPara="1" rIns="63500" wrap="square" tIns="635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00A75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 червня </a:t>
            </a:r>
            <a:r>
              <a:rPr b="1" lang="ru-RU" sz="2400">
                <a:solidFill>
                  <a:srgbClr val="00A75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2018</a:t>
            </a:r>
            <a:r>
              <a:rPr b="1" lang="ru-RU" sz="2000">
                <a:solidFill>
                  <a:srgbClr val="00A75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року по грудень 2023 року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00A75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зібрано: </a:t>
            </a:r>
            <a:endParaRPr/>
          </a:p>
        </p:txBody>
      </p:sp>
      <p:sp>
        <p:nvSpPr>
          <p:cNvPr id="288" name="Google Shape;288;p22"/>
          <p:cNvSpPr txBox="1"/>
          <p:nvPr/>
        </p:nvSpPr>
        <p:spPr>
          <a:xfrm>
            <a:off x="8007944" y="3009013"/>
            <a:ext cx="3552462" cy="3206006"/>
          </a:xfrm>
          <a:prstGeom prst="rect">
            <a:avLst/>
          </a:prstGeom>
          <a:solidFill>
            <a:srgbClr val="00A754"/>
          </a:solidFill>
          <a:ln cap="flat" cmpd="sng" w="63500">
            <a:solidFill>
              <a:srgbClr val="00A754"/>
            </a:solidFill>
            <a:prstDash val="solid"/>
            <a:miter lim="400000"/>
            <a:headEnd len="sm" w="sm" type="none"/>
            <a:tailEnd len="sm" w="sm" type="none"/>
          </a:ln>
          <a:effectLst>
            <a:outerShdw blurRad="127000" rotWithShape="0" dir="5400000" dist="57150">
              <a:srgbClr val="000000">
                <a:alpha val="62745"/>
              </a:srgbClr>
            </a:outerShdw>
          </a:effectLst>
        </p:spPr>
        <p:txBody>
          <a:bodyPr anchorCtr="0" anchor="t" bIns="63500" lIns="63500" spcFirstLastPara="1" rIns="63500" wrap="square" tIns="635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86 728 шт </a:t>
            </a:r>
            <a:r>
              <a:rPr b="0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люмінесцентних ламп</a:t>
            </a:r>
            <a:endParaRPr b="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21 799,5 кг </a:t>
            </a:r>
            <a:r>
              <a:rPr b="0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</a:t>
            </a:r>
            <a:r>
              <a:rPr b="1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0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батарейок</a:t>
            </a:r>
            <a:endParaRPr b="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6 526 шт </a:t>
            </a:r>
            <a:r>
              <a:rPr b="0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термометрів</a:t>
            </a:r>
            <a:endParaRPr b="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6 198 кг </a:t>
            </a:r>
            <a:r>
              <a:rPr b="0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медикаментів</a:t>
            </a:r>
            <a:endParaRPr b="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4 791 кг </a:t>
            </a:r>
            <a:r>
              <a:rPr b="0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відпрацьованого електричного та електронного обладнання</a:t>
            </a:r>
            <a:endParaRPr b="0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4 938 кг </a:t>
            </a:r>
            <a:r>
              <a:rPr b="0" lang="ru-RU" sz="2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фарби, клеїв, розчинників (із тарою)</a:t>
            </a:r>
            <a:endParaRPr/>
          </a:p>
        </p:txBody>
      </p:sp>
      <p:sp>
        <p:nvSpPr>
          <p:cNvPr id="289" name="Google Shape;289;p22"/>
          <p:cNvSpPr/>
          <p:nvPr/>
        </p:nvSpPr>
        <p:spPr>
          <a:xfrm>
            <a:off x="1390580" y="1397675"/>
            <a:ext cx="609600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Екобус</a:t>
            </a: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приймає </a:t>
            </a:r>
            <a:r>
              <a:rPr b="1"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безкоштовно</a:t>
            </a: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небезпечні відходи у складі побутових від жителів громади.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Щомісячний</a:t>
            </a:r>
            <a:r>
              <a:rPr b="1"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розклад </a:t>
            </a: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Екобусу</a:t>
            </a:r>
            <a:r>
              <a:rPr b="1"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можете знайти на сторінках «Розумне Довкілля. Хмельницький» у соціальних мережах.</a:t>
            </a:r>
            <a:endParaRPr/>
          </a:p>
        </p:txBody>
      </p:sp>
      <p:pic>
        <p:nvPicPr>
          <p:cNvPr id="290" name="Google Shape;290;p22"/>
          <p:cNvPicPr preferRelativeResize="0"/>
          <p:nvPr/>
        </p:nvPicPr>
        <p:blipFill rotWithShape="1">
          <a:blip r:embed="rId4">
            <a:alphaModFix/>
          </a:blip>
          <a:srcRect b="9543" l="0" r="0" t="0"/>
          <a:stretch/>
        </p:blipFill>
        <p:spPr>
          <a:xfrm>
            <a:off x="1495449" y="3548613"/>
            <a:ext cx="5886263" cy="2993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3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ЕКОБУС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297" name="Google Shape;29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298" name="Google Shape;29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40263" y="1319163"/>
            <a:ext cx="9411093" cy="5293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4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ЕКОБУС ТА ВІЗИТИ В НАВЧАЛЬНІ ЗАКЛАДИ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305" name="Google Shape;30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306" name="Google Shape;30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53200" y="2047972"/>
            <a:ext cx="5106186" cy="3829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а зображенні може бути: 10 людей та текст" id="307" name="Google Shape;30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9814" y="2047972"/>
            <a:ext cx="5106186" cy="3829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5"/>
          <p:cNvSpPr txBox="1"/>
          <p:nvPr/>
        </p:nvSpPr>
        <p:spPr>
          <a:xfrm>
            <a:off x="2306695" y="2803188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ДОДАТКОВІ НАВЧАЛЬНІ МАТЕРІАЛИ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313" name="Google Shape;31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"/>
          <p:cNvSpPr/>
          <p:nvPr/>
        </p:nvSpPr>
        <p:spPr>
          <a:xfrm>
            <a:off x="757948" y="1926064"/>
            <a:ext cx="5615143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Єдиний урок про розумне управління відходами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Для 1-4 класів </a:t>
            </a:r>
            <a:r>
              <a:rPr b="0" i="0" lang="ru-RU" sz="1600" u="sng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https://youtu.be/sbpqca65GWM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Для 5-11 класів </a:t>
            </a:r>
            <a:r>
              <a:rPr b="0" i="0" lang="ru-RU" sz="1600" u="sng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https://youtu.be/CPXTIOnJPIE</a:t>
            </a: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9" name="Google Shape;319;p26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ДОДАТКОВІ НАВЧАЛЬНІ МАТЕРІАЛИ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320" name="Google Shape;32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321" name="Google Shape;32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19001" y="3531623"/>
            <a:ext cx="3190875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емає опису світлини." id="322" name="Google Shape;322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20157" y="1926064"/>
            <a:ext cx="4842738" cy="363205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6"/>
          <p:cNvSpPr/>
          <p:nvPr/>
        </p:nvSpPr>
        <p:spPr>
          <a:xfrm>
            <a:off x="7188879" y="5822713"/>
            <a:ext cx="5615143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Єдиний урок у 5-А класі СЗОШ № 27 імені Дмитра Іваха </a:t>
            </a:r>
            <a:endParaRPr i="1"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7"/>
          <p:cNvSpPr/>
          <p:nvPr/>
        </p:nvSpPr>
        <p:spPr>
          <a:xfrm>
            <a:off x="461856" y="2373812"/>
            <a:ext cx="3909847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Відео «На зв’язку Гуфі-центр»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sng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https://www.youtube.com/@user-ig4qy2sr6k/videos</a:t>
            </a: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Відео на різні теми, наприклад, компостування, історія сміття, маркування паковань, як відмовитися від поліетилену тощо.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27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ДОДАТКОВІ НАВЧАЛЬНІ МАТЕРІАЛИ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330" name="Google Shape;33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331" name="Google Shape;33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1848" y="2142309"/>
            <a:ext cx="7043519" cy="3400730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/>
          <p:nvPr/>
        </p:nvSpPr>
        <p:spPr>
          <a:xfrm>
            <a:off x="461856" y="2373812"/>
            <a:ext cx="3909847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Відео з псом Гуфі 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sng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https://www.youtube.com/@user-ft7ky1wi5x/videos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На YouTube каналі «Розумне Довкілля. Хмельницький» знайдете відео з Гуфі, наприклад, про рекомендації Гуфі щодо екологічного пікніка, спалення листя, роботи Екобусу тощо.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7" name="Google Shape;337;p28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ДОДАТКОВІ НАВЧАЛЬНІ МАТЕРІАЛИ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338" name="Google Shape;33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339" name="Google Shape;339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7786" y="1850002"/>
            <a:ext cx="7417903" cy="384838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9"/>
          <p:cNvSpPr/>
          <p:nvPr/>
        </p:nvSpPr>
        <p:spPr>
          <a:xfrm>
            <a:off x="461856" y="2641936"/>
            <a:ext cx="3909847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Інтерактивні ігри Kahoot!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sng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https://create.kahoot.it/details/2984e877-96ce-4bfc-be99-fa02fe3b4ab6</a:t>
            </a: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За посиланням можете запустити нашу гру «Управління відходами».</a:t>
            </a:r>
            <a:endParaRPr/>
          </a:p>
        </p:txBody>
      </p:sp>
      <p:sp>
        <p:nvSpPr>
          <p:cNvPr id="345" name="Google Shape;345;p29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ДОДАТКОВІ НАВЧАЛЬНІ МАТЕРІАЛИ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346" name="Google Shape;34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347" name="Google Shape;347;p29"/>
          <p:cNvPicPr preferRelativeResize="0"/>
          <p:nvPr/>
        </p:nvPicPr>
        <p:blipFill rotWithShape="1">
          <a:blip r:embed="rId5">
            <a:alphaModFix/>
          </a:blip>
          <a:srcRect b="20329" l="0" r="0" t="0"/>
          <a:stretch/>
        </p:blipFill>
        <p:spPr>
          <a:xfrm>
            <a:off x="5139246" y="1523872"/>
            <a:ext cx="6590898" cy="2236128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8" name="Google Shape;348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96000" y="3873122"/>
            <a:ext cx="4739691" cy="266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/>
        </p:nvSpPr>
        <p:spPr>
          <a:xfrm>
            <a:off x="1527683" y="431924"/>
            <a:ext cx="9136634" cy="81047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«Розумне Довкілля. Хмельницький»</a:t>
            </a:r>
            <a:endParaRPr b="1" i="0" sz="36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Зображення" id="111" name="Google Shape;11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sp>
        <p:nvSpPr>
          <p:cNvPr id="112" name="Google Shape;112;p3"/>
          <p:cNvSpPr/>
          <p:nvPr/>
        </p:nvSpPr>
        <p:spPr>
          <a:xfrm>
            <a:off x="856508" y="3086510"/>
            <a:ext cx="4507344" cy="2031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Питаннями привального управління відходами у Хмельницькій громаді займається офіс реалізації проєкту </a:t>
            </a:r>
            <a:r>
              <a:rPr b="1" i="0" lang="ru-RU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«Розумне Довкілля. Хмельницький».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3" name="Google Shape;113;p3"/>
          <p:cNvPicPr preferRelativeResize="0"/>
          <p:nvPr/>
        </p:nvPicPr>
        <p:blipFill rotWithShape="1">
          <a:blip r:embed="rId4">
            <a:alphaModFix/>
          </a:blip>
          <a:srcRect b="6224" l="0" r="0" t="3950"/>
          <a:stretch/>
        </p:blipFill>
        <p:spPr>
          <a:xfrm>
            <a:off x="5652653" y="1807570"/>
            <a:ext cx="5560291" cy="3886648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0"/>
          <p:cNvSpPr/>
          <p:nvPr/>
        </p:nvSpPr>
        <p:spPr>
          <a:xfrm>
            <a:off x="461856" y="2373812"/>
            <a:ext cx="3909847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Дитячі екологічні відео від ПЛЮСПЛЮС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sng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https://www.youtube.com/watch?v=VjrEr0WtIMY&amp;list=PLmMdc5EtRgSgzX5PuoA5QLxpCnadY-l26&amp;pp=iAQB</a:t>
            </a: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  <p:sp>
        <p:nvSpPr>
          <p:cNvPr id="354" name="Google Shape;354;p30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ДОДАТКОВІ НАВЧАЛЬНІ МАТЕРІАЛИ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355" name="Google Shape;35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356" name="Google Shape;35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04491" y="2196446"/>
            <a:ext cx="7042411" cy="320920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1"/>
          <p:cNvSpPr/>
          <p:nvPr/>
        </p:nvSpPr>
        <p:spPr>
          <a:xfrm>
            <a:off x="433846" y="1951569"/>
            <a:ext cx="4883142" cy="4278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Посібник для вчителів та вчительок «Впровадження zero waste принципів у шкільні уроки»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sng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https://zerowaste.org.ua/wp-content/uploads/2022/09/vprovadzhennya-zero-waste-prynczypiv-u-shkilni-uroky.pdf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Навчальний посібник складається з задач та завдань для різних предметів 5-11 класів на прикладах zero waste. Наприклад, на уроках діти можуть рахувати не яблука, а кількість відходів їжі, листя та кількість компосту. На уроках української мови — розрізняти паковання та пакування і чому упаковка не Ок.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2" name="Google Shape;362;p31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ДОДАТКОВІ НАВЧАЛЬНІ МАТЕРІАЛИ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363" name="Google Shape;36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364" name="Google Shape;364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62154" y="1523872"/>
            <a:ext cx="3020202" cy="423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87759" y="1523871"/>
            <a:ext cx="2990472" cy="4239657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1"/>
          <p:cNvSpPr/>
          <p:nvPr/>
        </p:nvSpPr>
        <p:spPr>
          <a:xfrm>
            <a:off x="5662154" y="5968053"/>
            <a:ext cx="60960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Посібник випустила Харківська громадська організація «Центр медійних та громадських ініціатив» (Kharkiv Zero Waste).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2"/>
          <p:cNvSpPr/>
          <p:nvPr/>
        </p:nvSpPr>
        <p:spPr>
          <a:xfrm>
            <a:off x="433846" y="2253226"/>
            <a:ext cx="4534080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Методичний посібник «Виховання в учнів культури сортування побутових відходів»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sng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https://ecozakarpat.gov.ua/wp-content/almanah/metodychka.pdf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Крім теорії у посібнику є практична частина, спрямована на інтегрований розвиток наскрізних умінь учнів, укладена з власних тематичних розробок авторів-упорядників, що дозволяє творчо використовувати їх як на заняттях, так і в позаурочній роботі.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ДОДАТКОВІ НАВЧАЛЬНІ МАТЕРІАЛИ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373" name="Google Shape;37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sp>
        <p:nvSpPr>
          <p:cNvPr id="374" name="Google Shape;374;p32"/>
          <p:cNvSpPr/>
          <p:nvPr/>
        </p:nvSpPr>
        <p:spPr>
          <a:xfrm>
            <a:off x="4553146" y="5968053"/>
            <a:ext cx="720500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Бабука Г.Й., Кречко О. В. Виховання в учнів культури сортування побутових</a:t>
            </a:r>
            <a:endParaRPr b="0" i="0" sz="1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відходів. Методичний посібник / Г.Й. Бабука, О.В. Кречко. - Ужгород, 2021. - 124 с</a:t>
            </a:r>
            <a:endParaRPr b="0" i="0" sz="12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5" name="Google Shape;375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34154" y="1595873"/>
            <a:ext cx="3024000" cy="4284482"/>
          </a:xfrm>
          <a:prstGeom prst="rect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6" name="Google Shape;376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82705" y="1587340"/>
            <a:ext cx="3138194" cy="4302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"/>
          <p:cNvSpPr/>
          <p:nvPr/>
        </p:nvSpPr>
        <p:spPr>
          <a:xfrm>
            <a:off x="450283" y="2107594"/>
            <a:ext cx="5803818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✔"/>
            </a:pPr>
            <a:r>
              <a:rPr b="1"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Навчальний центр поводження з відходами «Гуфі-центр» - </a:t>
            </a:r>
            <a:r>
              <a:rPr lang="ru-RU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інтерактивний простір, який вчить розумному управлінню відходами</a:t>
            </a:r>
            <a:endParaRPr/>
          </a:p>
          <a:p>
            <a:pPr indent="-1841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Сайт: </a:t>
            </a:r>
            <a:r>
              <a:rPr b="0" i="0" lang="ru-RU" sz="1600" u="sng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https://guficenter.com/</a:t>
            </a: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Адреса: м. Хмельницький, вул. Марка Кропивницького, 6А (2-ий поверх)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Графік: </a:t>
            </a:r>
            <a:endParaRPr/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Пн – Пт: 9:00 – 18:00</a:t>
            </a:r>
            <a:endParaRPr/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Сб: 11:00 – 16:30</a:t>
            </a:r>
            <a:endParaRPr/>
          </a:p>
          <a:p>
            <a:pPr indent="0" lvl="2" marL="9144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Телефон: 067 359 00 34</a:t>
            </a:r>
            <a:endParaRPr b="0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2" name="Google Shape;382;p33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ГУФІ-ЦЕНТР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383" name="Google Shape;383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384" name="Google Shape;38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4101" y="2107594"/>
            <a:ext cx="5422769" cy="3615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4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ГУФІ-ЦЕНТР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390" name="Google Shape;39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391" name="Google Shape;39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0750" y="1894787"/>
            <a:ext cx="2434609" cy="4322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40077" y="2092750"/>
            <a:ext cx="3251202" cy="182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40077" y="4171360"/>
            <a:ext cx="3251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50048" y="2092751"/>
            <a:ext cx="32512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499855" y="1894787"/>
            <a:ext cx="2431232" cy="4322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50048" y="4171360"/>
            <a:ext cx="3251199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5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ІДЕЇ ДЛЯ ВЗАЄМОДІЇ З УЧНЯМИ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Зображення" id="402" name="Google Shape;402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pic>
        <p:nvPicPr>
          <p:cNvPr id="403" name="Google Shape;40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5047" y="1261052"/>
            <a:ext cx="2976564" cy="529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29287" y="1261052"/>
            <a:ext cx="2976564" cy="5290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03527" y="1261052"/>
            <a:ext cx="2976564" cy="529084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5"/>
          <p:cNvSpPr txBox="1"/>
          <p:nvPr/>
        </p:nvSpPr>
        <p:spPr>
          <a:xfrm>
            <a:off x="206924" y="3029310"/>
            <a:ext cx="1929810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Напрацювання відповідальних за сортування вчителів.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Січень 2022 року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Зображення" id="411" name="Google Shape;41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sp>
        <p:nvSpPr>
          <p:cNvPr id="412" name="Google Shape;412;p36"/>
          <p:cNvSpPr txBox="1"/>
          <p:nvPr/>
        </p:nvSpPr>
        <p:spPr>
          <a:xfrm>
            <a:off x="2474420" y="3105834"/>
            <a:ext cx="724316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Щоб отримати цю презентацію, залиште свій e-mail у чаті.</a:t>
            </a:r>
            <a:endParaRPr/>
          </a:p>
        </p:txBody>
      </p:sp>
      <p:sp>
        <p:nvSpPr>
          <p:cNvPr id="413" name="Google Shape;413;p36"/>
          <p:cNvSpPr txBox="1"/>
          <p:nvPr/>
        </p:nvSpPr>
        <p:spPr>
          <a:xfrm>
            <a:off x="1527683" y="431924"/>
            <a:ext cx="7578610" cy="62581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НАГАДУВАННЯ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"/>
          <p:cNvSpPr txBox="1"/>
          <p:nvPr/>
        </p:nvSpPr>
        <p:spPr>
          <a:xfrm>
            <a:off x="1527683" y="2192764"/>
            <a:ext cx="9136634" cy="247247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Чи стануть світ, країна та місто чистішими, залежить від бажання змінюватися та ставлення до довкілля кожного з нас.</a:t>
            </a:r>
            <a:endParaRPr/>
          </a:p>
        </p:txBody>
      </p:sp>
      <p:pic>
        <p:nvPicPr>
          <p:cNvPr descr="Зображення" id="419" name="Google Shape;41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sp>
        <p:nvSpPr>
          <p:cNvPr id="420" name="Google Shape;420;p37"/>
          <p:cNvSpPr/>
          <p:nvPr/>
        </p:nvSpPr>
        <p:spPr>
          <a:xfrm>
            <a:off x="3066473" y="1990133"/>
            <a:ext cx="841432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8"/>
          <p:cNvSpPr txBox="1"/>
          <p:nvPr/>
        </p:nvSpPr>
        <p:spPr>
          <a:xfrm>
            <a:off x="363503" y="1945532"/>
            <a:ext cx="6436132" cy="2554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Запитання?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00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Коментарі?</a:t>
            </a:r>
            <a:endParaRPr/>
          </a:p>
        </p:txBody>
      </p:sp>
      <p:pic>
        <p:nvPicPr>
          <p:cNvPr descr="Рисунок 2" id="426" name="Google Shape;42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9635" y="187601"/>
            <a:ext cx="5004266" cy="64827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Зображення" id="427" name="Google Shape;427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9"/>
          <p:cNvSpPr txBox="1"/>
          <p:nvPr/>
        </p:nvSpPr>
        <p:spPr>
          <a:xfrm>
            <a:off x="1427818" y="3572760"/>
            <a:ext cx="5698846" cy="2241639"/>
          </a:xfrm>
          <a:prstGeom prst="rect">
            <a:avLst/>
          </a:prstGeom>
          <a:noFill/>
          <a:ln>
            <a:noFill/>
          </a:ln>
        </p:spPr>
        <p:txBody>
          <a:bodyPr anchorCtr="0" anchor="t" bIns="12700" lIns="12700" spcFirstLastPara="1" rIns="12700" wrap="square" tIns="12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м. Хмельницький</a:t>
            </a:r>
            <a:b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вул. С. Бандери, 2/1а, офіс 323</a:t>
            </a:r>
            <a:b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tel: </a:t>
            </a: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+38 096 838 4476</a:t>
            </a:r>
            <a:b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E-mail: </a:t>
            </a:r>
            <a:r>
              <a:rPr lang="ru-RU" sz="1800" u="sng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smart.env.khm@gmail.com</a:t>
            </a: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39"/>
          <p:cNvSpPr txBox="1"/>
          <p:nvPr/>
        </p:nvSpPr>
        <p:spPr>
          <a:xfrm>
            <a:off x="593888" y="1187778"/>
            <a:ext cx="10765411" cy="14465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8800">
                <a:solidFill>
                  <a:srgbClr val="00B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Дякую за увагу!</a:t>
            </a:r>
            <a:endParaRPr/>
          </a:p>
        </p:txBody>
      </p:sp>
      <p:pic>
        <p:nvPicPr>
          <p:cNvPr id="434" name="Google Shape;43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28003" y="3429000"/>
            <a:ext cx="2542027" cy="2542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 txBox="1"/>
          <p:nvPr/>
        </p:nvSpPr>
        <p:spPr>
          <a:xfrm>
            <a:off x="1527683" y="431924"/>
            <a:ext cx="9136634" cy="81047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Мета нашої зустрічі</a:t>
            </a:r>
            <a:endParaRPr b="1" i="0" sz="36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Зображення" id="119" name="Google Shape;11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69" y="318243"/>
            <a:ext cx="888359" cy="1205629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7150">
              <a:srgbClr val="000000">
                <a:alpha val="74901"/>
              </a:srgbClr>
            </a:outerShdw>
          </a:effectLst>
        </p:spPr>
      </p:pic>
      <p:sp>
        <p:nvSpPr>
          <p:cNvPr id="120" name="Google Shape;120;p4"/>
          <p:cNvSpPr/>
          <p:nvPr/>
        </p:nvSpPr>
        <p:spPr>
          <a:xfrm>
            <a:off x="634357" y="2131536"/>
            <a:ext cx="6379185" cy="3970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✔"/>
            </a:pPr>
            <a:r>
              <a:rPr b="0" i="0" lang="ru-RU" sz="1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Спільно формувати в Хмельницькій громаді культуру управління відходами, адже зараз просто викидати сміття у смітник не є достатнім, потрібно більш свідомо підходити до цього питання.</a:t>
            </a:r>
            <a:endParaRPr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Педагоги допомагають формувати базові звички у дітей, які потім визначають нас, як українське суспільство. </a:t>
            </a:r>
            <a:endParaRPr/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206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2060"/>
                </a:solidFill>
                <a:latin typeface="Lato"/>
                <a:ea typeface="Lato"/>
                <a:cs typeface="Lato"/>
                <a:sym typeface="Lato"/>
              </a:rPr>
              <a:t>Тому, сьогодні детально розповімо, які вже є рішення в Хмельницькому, якими можна користуватися, та що кожен і кожна з нас можуть робити, аби бути гарним прикладом для наслідування.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1" name="Google Shape;121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13542" y="1998482"/>
            <a:ext cx="4581314" cy="3643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:\Users\I_Pidoprygora\Desktop\Хмельницький.jpg" id="126" name="Google Shape;12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20178" y="2437276"/>
            <a:ext cx="12192000" cy="8160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5"/>
          <p:cNvSpPr txBox="1"/>
          <p:nvPr/>
        </p:nvSpPr>
        <p:spPr>
          <a:xfrm>
            <a:off x="348792" y="4450784"/>
            <a:ext cx="4870258" cy="81047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9835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300 000 </a:t>
            </a:r>
            <a:r>
              <a:rPr b="0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мешканців</a:t>
            </a:r>
            <a:endParaRPr/>
          </a:p>
        </p:txBody>
      </p:sp>
      <p:sp>
        <p:nvSpPr>
          <p:cNvPr id="128" name="Google Shape;128;p5"/>
          <p:cNvSpPr txBox="1"/>
          <p:nvPr/>
        </p:nvSpPr>
        <p:spPr>
          <a:xfrm>
            <a:off x="2270289" y="5393237"/>
            <a:ext cx="2948761" cy="56425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9835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 них 35 000 ВПО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1" id="133" name="Google Shape;13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/>
        </p:nvSpPr>
        <p:spPr>
          <a:xfrm>
            <a:off x="607933" y="703815"/>
            <a:ext cx="4473113" cy="1364476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9835">
              <a:srgbClr val="000000">
                <a:alpha val="74901"/>
              </a:srgbClr>
            </a:outerShdw>
          </a:effectLst>
        </p:spPr>
        <p:txBody>
          <a:bodyPr anchorCtr="0" anchor="t" bIns="127000" lIns="127000" spcFirstLastPara="1" rIns="127000" wrap="square" tIns="127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~</a:t>
            </a:r>
            <a:r>
              <a:rPr b="1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100 000</a:t>
            </a:r>
            <a:r>
              <a:rPr b="0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тонн </a:t>
            </a:r>
            <a:br>
              <a:rPr b="1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відходів щороку</a:t>
            </a:r>
            <a:endParaRPr b="0" i="0" sz="3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4" id="139" name="Google Shape;13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7"/>
          <p:cNvSpPr txBox="1"/>
          <p:nvPr/>
        </p:nvSpPr>
        <p:spPr>
          <a:xfrm>
            <a:off x="9611884" y="5422959"/>
            <a:ext cx="1967217" cy="65659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9835">
              <a:srgbClr val="000000">
                <a:alpha val="74901"/>
              </a:srgbClr>
            </a:outerShdw>
          </a:effectLst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</a:t>
            </a:r>
            <a:r>
              <a:rPr b="1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ожежі</a:t>
            </a:r>
            <a:endParaRPr b="1" i="0" sz="36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7"/>
          <p:cNvSpPr txBox="1"/>
          <p:nvPr/>
        </p:nvSpPr>
        <p:spPr>
          <a:xfrm>
            <a:off x="5432825" y="4644508"/>
            <a:ext cx="6146276" cy="65659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9835">
              <a:srgbClr val="000000">
                <a:alpha val="74901"/>
              </a:srgbClr>
            </a:outerShdw>
          </a:effectLst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викиди небезпечних газів</a:t>
            </a:r>
            <a:endParaRPr b="1" i="0" sz="36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" name="Google Shape;142;p7"/>
          <p:cNvSpPr txBox="1"/>
          <p:nvPr/>
        </p:nvSpPr>
        <p:spPr>
          <a:xfrm>
            <a:off x="6909848" y="3743672"/>
            <a:ext cx="4669253" cy="68223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9835">
              <a:srgbClr val="000000">
                <a:alpha val="74901"/>
              </a:srgbClr>
            </a:outerShdw>
          </a:effectLst>
        </p:spPr>
        <p:txBody>
          <a:bodyPr anchorCtr="0" anchor="t" bIns="63500" lIns="63500" spcFirstLastPara="1" rIns="63500" wrap="square" tIns="635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неприємний запах</a:t>
            </a:r>
            <a:endParaRPr b="1" i="0" sz="36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34627"/>
            <a:ext cx="12192000" cy="797538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8"/>
          <p:cNvSpPr txBox="1"/>
          <p:nvPr/>
        </p:nvSpPr>
        <p:spPr>
          <a:xfrm>
            <a:off x="603316" y="4271716"/>
            <a:ext cx="3002437" cy="65659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9835">
              <a:srgbClr val="000000">
                <a:alpha val="74901"/>
              </a:srgbClr>
            </a:outerShdw>
          </a:effectLst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315 кг / рік</a:t>
            </a:r>
            <a:endParaRPr b="1" i="0" sz="36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8"/>
          <p:cNvSpPr txBox="1"/>
          <p:nvPr/>
        </p:nvSpPr>
        <p:spPr>
          <a:xfrm>
            <a:off x="603316" y="3253105"/>
            <a:ext cx="5340284" cy="65659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27000" rotWithShape="0" dir="5400000" dist="59835">
              <a:srgbClr val="000000">
                <a:alpha val="74901"/>
              </a:srgbClr>
            </a:outerShdw>
          </a:effectLst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15 млн т відходів / рік</a:t>
            </a:r>
            <a:endParaRPr b="1" i="0" sz="36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0" name="Google Shape;150;p8"/>
          <p:cNvSpPr txBox="1"/>
          <p:nvPr/>
        </p:nvSpPr>
        <p:spPr>
          <a:xfrm>
            <a:off x="603316" y="5290327"/>
            <a:ext cx="7734692" cy="68223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27000" rotWithShape="0" dir="5400000" dist="59835">
              <a:srgbClr val="000000">
                <a:alpha val="74901"/>
              </a:srgbClr>
            </a:outerShdw>
          </a:effectLst>
        </p:spPr>
        <p:txBody>
          <a:bodyPr anchorCtr="0" anchor="t" bIns="63500" lIns="63500" spcFirstLastPara="1" rIns="63500" wrap="square" tIns="635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Сміття – причина зміни клімату</a:t>
            </a:r>
            <a:endParaRPr b="1" i="0" sz="36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1" name="Google Shape;151;p8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Рисунок 6" id="157" name="Google Shape;157;p9"/>
          <p:cNvPicPr preferRelativeResize="0"/>
          <p:nvPr/>
        </p:nvPicPr>
        <p:blipFill rotWithShape="1">
          <a:blip r:embed="rId3">
            <a:alphaModFix/>
          </a:blip>
          <a:srcRect b="0" l="0" r="0" t="1813"/>
          <a:stretch/>
        </p:blipFill>
        <p:spPr>
          <a:xfrm>
            <a:off x="556426" y="509047"/>
            <a:ext cx="11079148" cy="5949847"/>
          </a:xfrm>
          <a:prstGeom prst="rect">
            <a:avLst/>
          </a:prstGeom>
          <a:noFill/>
          <a:ln>
            <a:noFill/>
          </a:ln>
          <a:effectLst>
            <a:outerShdw blurRad="127000" rotWithShape="0" dir="5400000" dist="59835">
              <a:srgbClr val="000000">
                <a:alpha val="74901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Офіс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2024-01-26T07:55:17Z</dcterms:created>
  <dc:creator>Svitlana</dc:creator>
</cp:coreProperties>
</file>