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6" r:id="rId6"/>
    <p:sldId id="264" r:id="rId7"/>
    <p:sldId id="265" r:id="rId8"/>
    <p:sldId id="266" r:id="rId9"/>
    <p:sldId id="263" r:id="rId10"/>
    <p:sldId id="258" r:id="rId11"/>
    <p:sldId id="262" r:id="rId12"/>
    <p:sldId id="268" r:id="rId13"/>
    <p:sldId id="267" r:id="rId14"/>
    <p:sldId id="269" r:id="rId15"/>
    <p:sldId id="270" r:id="rId16"/>
    <p:sldId id="273" r:id="rId17"/>
    <p:sldId id="271" r:id="rId18"/>
    <p:sldId id="278" r:id="rId19"/>
    <p:sldId id="272" r:id="rId20"/>
    <p:sldId id="274" r:id="rId21"/>
    <p:sldId id="275" r:id="rId22"/>
    <p:sldId id="279" r:id="rId23"/>
    <p:sldId id="276" r:id="rId24"/>
    <p:sldId id="277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1" autoAdjust="0"/>
    <p:restoredTop sz="94660"/>
  </p:normalViewPr>
  <p:slideViewPr>
    <p:cSldViewPr>
      <p:cViewPr varScale="1">
        <p:scale>
          <a:sx n="69" d="100"/>
          <a:sy n="69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16"/>
            <a:ext cx="9144000" cy="68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Тема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Формування ключових </a:t>
            </a:r>
            <a:r>
              <a:rPr lang="uk-UA" sz="6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компетентностей</a:t>
            </a: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b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уроках </a:t>
            </a:r>
            <a:b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англійської мови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620688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Admin\Desktop\1618496164_29-p-zelenii-fon-dlya-prezentatsii-powerpoin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 Комунікації</a:t>
            </a:r>
          </a:p>
          <a:p>
            <a:pPr algn="ctr"/>
            <a:r>
              <a:rPr lang="uk-UA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Критичного мислення</a:t>
            </a:r>
          </a:p>
          <a:p>
            <a:pPr algn="ctr"/>
            <a:r>
              <a:rPr lang="uk-UA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 Робота в команді</a:t>
            </a:r>
          </a:p>
          <a:p>
            <a:pPr algn="ctr"/>
            <a:r>
              <a:rPr lang="uk-UA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 Навчання впродовж життя </a:t>
            </a:r>
          </a:p>
          <a:p>
            <a:pPr algn="ctr"/>
            <a:r>
              <a:rPr lang="uk-UA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</a:t>
            </a:r>
            <a:r>
              <a:rPr lang="uk-UA" sz="4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Інноваційності</a:t>
            </a:r>
            <a:r>
              <a:rPr lang="uk-UA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endParaRPr lang="ru-RU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40668"/>
            <a:ext cx="4104456" cy="9361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Навички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39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8496164_29-p-zelenii-fon-dlya-prezentatsii-powerpoin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озробка та впровадження міжпредметних проектів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астосування інтегрованого підходу</a:t>
            </a:r>
          </a:p>
          <a:p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активна участь учнів у групових проектах та завданнях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алучення учнів до публічних виступів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нтеграція інформаційно-комунікаційних технологій у навчальний процес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икористання </a:t>
            </a:r>
            <a:r>
              <a:rPr lang="uk-UA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ресурсів, віртуальних екскурсій та інших інтерактивних засобів навчання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астосування методів рефлексії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понукання учнів до активного навчання, критичного аналізу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икористання платформ для оцінювання досягнень учнів 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ормування в учнів здатності до </a:t>
            </a:r>
            <a:r>
              <a:rPr lang="uk-UA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творення ситуації успіху</a:t>
            </a:r>
          </a:p>
          <a:p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4664"/>
            <a:ext cx="7272808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Шляхи для ефективного розвитку навичок учнями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16"/>
            <a:ext cx="9144000" cy="68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848872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ПРЕДМЕТНА КОМПЕТЕНТНІСТЬ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1186445"/>
            <a:ext cx="0" cy="61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668344" y="1196752"/>
            <a:ext cx="0" cy="61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508" y="1815857"/>
            <a:ext cx="313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Мовна компетенція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7211" y="1815857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Мовленнєва компетенція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580" y="4199243"/>
            <a:ext cx="4321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Соціокультурна компетенція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4665" y="4797152"/>
            <a:ext cx="458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Соціолінгвістична компетенція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906" y="2423396"/>
            <a:ext cx="2720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Мовний інвентар: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Фонетика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Лексика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Граматика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1112" y="2394537"/>
            <a:ext cx="18459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Говоріння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Аудіювання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31840" y="1196752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1196752"/>
            <a:ext cx="0" cy="346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1890" y="404664"/>
            <a:ext cx="46358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</a:p>
          <a:p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702381"/>
            <a:ext cx="4549049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4001" y="4075325"/>
            <a:ext cx="5472608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01618" y="1875843"/>
            <a:ext cx="5184576" cy="2243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35256" y="548680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Хочу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0684" y="169117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Можу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330486"/>
            <a:ext cx="25922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Оцінюю себе, </a:t>
            </a:r>
          </a:p>
          <a:p>
            <a:pPr algn="ctr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наю як діяти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01890" y="548680"/>
            <a:ext cx="442110" cy="5980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97952" y="9247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Мотивація учнів, їх усвідомлене ставлення до вивчення предмета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0100" y="225886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Звуки, транскрипція, правила читання, поняття про будову англійського речення, мовні інструменти/ формули, формування і розвиток граматичних навичок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4330486"/>
            <a:ext cx="30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 і розвиток навичок читання, аудіювання, говоріння і письма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292" y="5657671"/>
            <a:ext cx="839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 за умови, що кожен учень умотивовано  братиме участь у виконанні навчально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комунікативних дій, усвідомить їх функціональне призначення 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комплексі з іншими діями, це дасть йому змогу набути досвіду комунікацій в усній та письмовій формах і розвиватися далі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3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89365956_kartin-papik-pro-p-kartinki-dlya-fona-prezentatsii-po-okruzha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016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250856"/>
            <a:ext cx="4176464" cy="158417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39652" y="692696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Мікрофон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27884" y="189945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Навчаючи - вчуся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31993" y="730005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Дискусія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1962824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68244" y="1826920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Рольові ігри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0250" y="3284984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Снігова куля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3284984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24128" y="4689140"/>
            <a:ext cx="2232248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Незавершені речення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52584" y="4655216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27884" y="5229200"/>
            <a:ext cx="2088232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Займи позицію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364088" y="1772816"/>
            <a:ext cx="576064" cy="5941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364088" y="2502884"/>
            <a:ext cx="1312021" cy="4041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08104" y="3194974"/>
            <a:ext cx="1080120" cy="540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3933056"/>
            <a:ext cx="576064" cy="7560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72000" y="4138152"/>
            <a:ext cx="0" cy="10341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131840" y="3933056"/>
            <a:ext cx="576064" cy="7560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698482" y="3284984"/>
            <a:ext cx="829402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698482" y="2636912"/>
            <a:ext cx="829402" cy="2701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4" idx="5"/>
          </p:cNvCxnSpPr>
          <p:nvPr/>
        </p:nvCxnSpPr>
        <p:spPr>
          <a:xfrm flipH="1" flipV="1">
            <a:off x="3222070" y="1614636"/>
            <a:ext cx="485835" cy="7523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" idx="0"/>
          </p:cNvCxnSpPr>
          <p:nvPr/>
        </p:nvCxnSpPr>
        <p:spPr>
          <a:xfrm flipV="1">
            <a:off x="4572000" y="1340768"/>
            <a:ext cx="0" cy="9100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6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8496164_29-p-zelenii-fon-dlya-prezentatsii-powerpoin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6912768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Комунікативні вправи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13538" y="1622585"/>
            <a:ext cx="1404156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Респонсивні</a:t>
            </a:r>
            <a:r>
              <a:rPr lang="uk-UA" dirty="0" smtClean="0"/>
              <a:t> вправи</a:t>
            </a:r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123728" y="2007510"/>
            <a:ext cx="1404156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Ситуативні вправи </a:t>
            </a:r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436096" y="1988840"/>
            <a:ext cx="1404156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Описові вправи</a:t>
            </a:r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779912" y="1539458"/>
            <a:ext cx="1404156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Репродуктивні вправи</a:t>
            </a:r>
            <a:endParaRPr lang="ru-RU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7180954" y="1628800"/>
            <a:ext cx="1404156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Дискусійні вправи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17694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690" y="2788186"/>
            <a:ext cx="1886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-Зпитання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відповідь: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-Вправи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репліки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-Умовна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бесіда в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очатковій школі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4605" y="3065185"/>
            <a:ext cx="1802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-Проблемні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ситуації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-Уявні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ситуації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-Ситуації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для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доповнення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-Рольові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ігри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7894" y="2924944"/>
            <a:ext cx="19082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-Переказ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-Скорочено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вибірковий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ереказ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-Переказ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- переклад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-Інсценізація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4068" y="2943614"/>
            <a:ext cx="2068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-Опис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елементарних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ображень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-Описання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абульних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южетів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-Опис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реальних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8995" y="2958925"/>
            <a:ext cx="201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-Навчальна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дискусія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89365956_kartin-papik-pro-p-kartinki-dlya-fona-prezentatsii-po-okruzha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Інтерактивні</a:t>
            </a:r>
            <a:r>
              <a:rPr lang="ru-RU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вправи</a:t>
            </a:r>
            <a:endParaRPr lang="ru-RU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60890"/>
            <a:ext cx="7704856" cy="48965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Незакінчені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речення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Мікрофон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Мозковий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штурм»,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Асоціативний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кущ»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Мікрофон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«Ажурна пилка», «Займи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позицію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Ситуативне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моделювання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Акваріум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Дискусія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Мікрофон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Метод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«Дерево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рішень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«Займи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позицію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«Два -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чотири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разом»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Навчаючи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вчуся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Робота в парах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групах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Навчальні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рольові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ігри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323528" y="1196752"/>
            <a:ext cx="2952328" cy="19442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Відео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Пісні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5868144" y="1196752"/>
            <a:ext cx="2952328" cy="19442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Навчальні фільми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5868144" y="3140968"/>
            <a:ext cx="2952328" cy="19442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Мультимедійні презентації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23528" y="3140968"/>
            <a:ext cx="2952328" cy="19442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Педагогічні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Програмні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095836" y="4221088"/>
            <a:ext cx="2952328" cy="19442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Аудіозаписи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75856" y="2159910"/>
            <a:ext cx="2592288" cy="206117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3213" y="2405669"/>
            <a:ext cx="2377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latin typeface="Times New Roman" pitchFamily="18" charset="0"/>
                <a:cs typeface="Times New Roman" pitchFamily="18" charset="0"/>
              </a:rPr>
              <a:t>ІКТ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4068" y="407190"/>
            <a:ext cx="5556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 роботи з ІКТ: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8496164_29-p-zelenii-fon-dlya-prezentatsii-powerpoin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</a:t>
            </a:r>
            <a:r>
              <a:rPr lang="ru-RU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рольових</a:t>
            </a:r>
            <a:r>
              <a:rPr lang="ru-RU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ігор</a:t>
            </a:r>
            <a:r>
              <a:rPr lang="ru-RU" sz="7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інтервʼю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круглий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телеміст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екскурсія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казка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репортаж;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клуб за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-19116"/>
            <a:ext cx="9144000" cy="68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42088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Види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за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змістом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Граматичні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ігри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Лексичні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ігри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Фонетичні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ігри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Орфографічні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ігри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•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Творчі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рольові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ділові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ігри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117" y="504678"/>
            <a:ext cx="80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Навчальні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та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рольові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і</a:t>
            </a:r>
            <a:r>
              <a:rPr lang="uk-U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ри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як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прийоми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створення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уроці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іноземної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мови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реальних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і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уявних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ситуацій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спілкування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5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13732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1. Формування у дітей навичок співпраці, взаємодії та розуміння</a:t>
            </a:r>
          </a:p>
          <a:p>
            <a:pPr algn="ctr"/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2.Створення позитивного класного </a:t>
            </a:r>
            <a:r>
              <a:rPr lang="uk-UA" sz="4000" b="1" dirty="0">
                <a:solidFill>
                  <a:schemeClr val="tx2"/>
                </a:solidFill>
                <a:latin typeface="Monotype Corsiva" pitchFamily="66" charset="0"/>
              </a:rPr>
              <a:t>к</a:t>
            </a:r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олективу</a:t>
            </a:r>
          </a:p>
          <a:p>
            <a:pPr algn="ctr"/>
            <a:r>
              <a:rPr lang="uk-UA" sz="4000" b="1" dirty="0" smtClean="0">
                <a:solidFill>
                  <a:schemeClr val="tx2"/>
                </a:solidFill>
                <a:latin typeface="Monotype Corsiva" pitchFamily="66" charset="0"/>
              </a:rPr>
              <a:t>3.Вчити дітей конструктивно виражати свої почуття</a:t>
            </a:r>
            <a:endParaRPr lang="ru-RU" sz="4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04664"/>
            <a:ext cx="7056784" cy="10801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FF00"/>
                </a:solidFill>
                <a:latin typeface="Monotype Corsiva" pitchFamily="66" charset="0"/>
              </a:rPr>
              <a:t>Завдання сучасної школи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8496164_29-p-zelenii-fon-dlya-prezentatsii-powerpoin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Основні</a:t>
            </a:r>
            <a:r>
              <a:rPr lang="ru-RU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вимови</a:t>
            </a:r>
            <a:r>
              <a:rPr lang="ru-RU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рольових</a:t>
            </a:r>
            <a:r>
              <a:rPr lang="ru-RU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ігор</a:t>
            </a:r>
            <a:r>
              <a:rPr lang="ru-RU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повинна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стимулювати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мотивацію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викликати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учнів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інтерес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бажання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добре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виконати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завдання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Рольову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треба добре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підготувати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добре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організувати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Доброзичлива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атмосфера -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почуття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вдоволення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зацікавленості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Оптимальна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Активне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розумове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спілкування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максимальна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ефективність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засвоєнні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матеріалу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Робота в парах та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малих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групах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як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елементи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кооперативного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навчання</a:t>
            </a:r>
            <a:endParaRPr lang="ru-RU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4946" y="1702549"/>
            <a:ext cx="329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Робота в парах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426859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самостійна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2813" y="3426859"/>
            <a:ext cx="4320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підготовчий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тап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групах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96136" y="2348880"/>
            <a:ext cx="720080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771800" y="2348880"/>
            <a:ext cx="576064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Робота в </a:t>
            </a:r>
            <a:r>
              <a:rPr lang="ru-RU" sz="6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малих</a:t>
            </a:r>
            <a:r>
              <a:rPr lang="ru-RU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групах</a:t>
            </a:r>
            <a:endParaRPr lang="ru-RU" sz="6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3012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роботу: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Переконайтеся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вміннями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необхідними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Обʼєднайте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(3-5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Повідомте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(нагадайте)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розподілити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собою і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групової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уважні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внутрішньо-групового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керування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конкретне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інструкцію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(правила)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групової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Стежте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часом. Дайте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групам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Запропонуйте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групам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Запитайте в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учнів,чи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проведена робота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навчилися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9144000" cy="68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10" y="-19116"/>
            <a:ext cx="7499176" cy="1354162"/>
          </a:xfrm>
        </p:spPr>
        <p:txBody>
          <a:bodyPr>
            <a:normAutofit/>
          </a:bodyPr>
          <a:lstStyle/>
          <a:p>
            <a:r>
              <a:rPr lang="ru-RU" sz="7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 </a:t>
            </a:r>
            <a:r>
              <a:rPr lang="ru-RU" sz="72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проектів</a:t>
            </a:r>
            <a:endParaRPr lang="ru-RU" sz="7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Мета: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формування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ключових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компетенцій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комунікативних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мовних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навичок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учнів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уроках з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англійської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мови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межах </a:t>
            </a:r>
            <a:r>
              <a:rPr lang="ru-RU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тематичного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блоку</a:t>
            </a: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903488"/>
            <a:ext cx="8100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Метод </a:t>
            </a:r>
            <a:r>
              <a:rPr lang="ru-RU" sz="2800" b="1" dirty="0" err="1">
                <a:solidFill>
                  <a:srgbClr val="FFC000"/>
                </a:solidFill>
              </a:rPr>
              <a:t>проектів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забезпечує</a:t>
            </a:r>
            <a:r>
              <a:rPr lang="ru-RU" sz="2800" b="1" dirty="0"/>
              <a:t>: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•</a:t>
            </a:r>
            <a:r>
              <a:rPr lang="ru-RU" sz="2800" b="1" dirty="0" err="1">
                <a:solidFill>
                  <a:srgbClr val="FF0000"/>
                </a:solidFill>
              </a:rPr>
              <a:t>розвиток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пізнавальних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навичок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учнів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</a:t>
            </a:r>
            <a:r>
              <a:rPr lang="ru-RU" sz="2800" b="1" dirty="0" err="1">
                <a:solidFill>
                  <a:srgbClr val="FF0000"/>
                </a:solidFill>
              </a:rPr>
              <a:t>уміння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самостійно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конструювати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свої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знання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</a:t>
            </a:r>
            <a:r>
              <a:rPr lang="ru-RU" sz="2800" b="1" dirty="0" err="1">
                <a:solidFill>
                  <a:srgbClr val="FF0000"/>
                </a:solidFill>
              </a:rPr>
              <a:t>орієнтацію</a:t>
            </a:r>
            <a:r>
              <a:rPr lang="ru-RU" sz="2800" b="1" dirty="0">
                <a:solidFill>
                  <a:srgbClr val="FF0000"/>
                </a:solidFill>
              </a:rPr>
              <a:t> в </a:t>
            </a:r>
            <a:r>
              <a:rPr lang="ru-RU" sz="2800" b="1" dirty="0" err="1">
                <a:solidFill>
                  <a:srgbClr val="FF0000"/>
                </a:solidFill>
              </a:rPr>
              <a:t>інформаційному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просторі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</a:t>
            </a:r>
            <a:r>
              <a:rPr lang="ru-RU" sz="2800" b="1" dirty="0" err="1">
                <a:solidFill>
                  <a:srgbClr val="FF0000"/>
                </a:solidFill>
              </a:rPr>
              <a:t>розвиток</a:t>
            </a:r>
            <a:r>
              <a:rPr lang="ru-RU" sz="2800" b="1" dirty="0">
                <a:solidFill>
                  <a:srgbClr val="FF0000"/>
                </a:solidFill>
              </a:rPr>
              <a:t> критичного та </a:t>
            </a:r>
            <a:r>
              <a:rPr lang="ru-RU" sz="2800" b="1" dirty="0" err="1">
                <a:solidFill>
                  <a:srgbClr val="FF0000"/>
                </a:solidFill>
              </a:rPr>
              <a:t>творчого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мислення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</a:t>
            </a:r>
            <a:r>
              <a:rPr lang="ru-RU" sz="2800" b="1" dirty="0" err="1">
                <a:solidFill>
                  <a:srgbClr val="FF0000"/>
                </a:solidFill>
              </a:rPr>
              <a:t>набуття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соціального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досвіду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роботи</a:t>
            </a:r>
            <a:r>
              <a:rPr lang="ru-RU" sz="2800" b="1" dirty="0">
                <a:solidFill>
                  <a:srgbClr val="FF0000"/>
                </a:solidFill>
              </a:rPr>
              <a:t> в </a:t>
            </a:r>
            <a:r>
              <a:rPr lang="ru-RU" sz="2800" b="1" dirty="0" err="1">
                <a:solidFill>
                  <a:srgbClr val="FF0000"/>
                </a:solidFill>
              </a:rPr>
              <a:t>групах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•</a:t>
            </a:r>
            <a:r>
              <a:rPr lang="ru-RU" sz="2800" b="1" dirty="0" err="1">
                <a:solidFill>
                  <a:srgbClr val="FF0000"/>
                </a:solidFill>
              </a:rPr>
              <a:t>інтегрування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знань</a:t>
            </a:r>
            <a:r>
              <a:rPr lang="ru-RU" sz="2800" b="1" dirty="0">
                <a:solidFill>
                  <a:srgbClr val="FF0000"/>
                </a:solidFill>
              </a:rPr>
              <a:t> з </a:t>
            </a:r>
            <a:r>
              <a:rPr lang="ru-RU" sz="2800" b="1" dirty="0" err="1">
                <a:solidFill>
                  <a:srgbClr val="FF0000"/>
                </a:solidFill>
              </a:rPr>
              <a:t>різних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галузей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ru-RU" sz="2800" b="1" dirty="0" err="1">
                <a:solidFill>
                  <a:srgbClr val="FF0000"/>
                </a:solidFill>
              </a:rPr>
              <a:t>розвиток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творчих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здібностей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особистості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89365956_kartin-papik-pro-p-kartinki-dlya-fona-prezentatsii-po-okruzha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Переваги</a:t>
            </a:r>
            <a:r>
              <a:rPr lang="ru-RU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методу </a:t>
            </a:r>
            <a:r>
              <a:rPr lang="ru-RU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проектів</a:t>
            </a:r>
            <a:endParaRPr lang="ru-RU" sz="6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712968" cy="532859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відсутність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готових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однозначних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рішень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навичок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самоосвіти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самоконтролю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навичок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групової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діяльності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підвищення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рівня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інформаційної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створення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комфортного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середовища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навчання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підвищення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мотивації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учнів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самостійності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ініціативи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здібностей,здатності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самооцінки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інтеграція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різних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предметів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8496164_29-p-zelenii-fon-dlya-prezentatsii-powerpoin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08" y="6735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Проектна робота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7" y="152189"/>
            <a:ext cx="1978588" cy="2052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413720"/>
            <a:ext cx="2127869" cy="1768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94" y="2348880"/>
            <a:ext cx="2045515" cy="1976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39229"/>
            <a:ext cx="2293853" cy="2157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8449"/>
            <a:ext cx="2127869" cy="23717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5" y="160123"/>
            <a:ext cx="2121750" cy="204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12" y="3933056"/>
            <a:ext cx="2271750" cy="27371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31" y="1196752"/>
            <a:ext cx="2808312" cy="25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u="sng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Робота в парах</a:t>
            </a:r>
            <a:endParaRPr lang="ru-RU" sz="5400" b="1" u="sng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592288" cy="307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3"/>
            <a:ext cx="2448272" cy="308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2406898" cy="30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16"/>
            <a:ext cx="9144000" cy="68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500" y="222179"/>
            <a:ext cx="9001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Always wear a smile, because your smile is a reason for many others to smile!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8" name="Picture 4" descr="C:\Users\Admin\Desktop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5955"/>
            <a:ext cx="3816424" cy="35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16"/>
            <a:ext cx="9144000" cy="68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sz="9800" b="1" dirty="0" smtClean="0">
                <a:solidFill>
                  <a:srgbClr val="7030A0"/>
                </a:solidFill>
                <a:latin typeface="Monotype Corsiva" pitchFamily="66" charset="0"/>
              </a:rPr>
              <a:t>Розвитку міжпредметних </a:t>
            </a:r>
            <a:r>
              <a:rPr lang="uk-UA" sz="9800" b="1" dirty="0" err="1" smtClean="0">
                <a:solidFill>
                  <a:srgbClr val="7030A0"/>
                </a:solidFill>
                <a:latin typeface="Monotype Corsiva" pitchFamily="66" charset="0"/>
              </a:rPr>
              <a:t>звя</a:t>
            </a:r>
            <a:r>
              <a:rPr lang="en-US" sz="9800" b="1" dirty="0" smtClean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9800" b="1" dirty="0" err="1" smtClean="0">
                <a:solidFill>
                  <a:srgbClr val="7030A0"/>
                </a:solidFill>
                <a:latin typeface="Monotype Corsiva" pitchFamily="66" charset="0"/>
              </a:rPr>
              <a:t>зків</a:t>
            </a:r>
            <a:r>
              <a:rPr lang="uk-UA" sz="9800" b="1" dirty="0" smtClean="0">
                <a:solidFill>
                  <a:srgbClr val="7030A0"/>
                </a:solidFill>
                <a:latin typeface="Monotype Corsiva" pitchFamily="66" charset="0"/>
              </a:rPr>
              <a:t>, що </a:t>
            </a:r>
            <a:r>
              <a:rPr lang="uk-UA" sz="9800" b="1" dirty="0" err="1" smtClean="0">
                <a:solidFill>
                  <a:srgbClr val="7030A0"/>
                </a:solidFill>
                <a:latin typeface="Monotype Corsiva" pitchFamily="66" charset="0"/>
              </a:rPr>
              <a:t>дозвозляє</a:t>
            </a:r>
            <a:r>
              <a:rPr lang="uk-UA" sz="9800" b="1" dirty="0" smtClean="0">
                <a:solidFill>
                  <a:srgbClr val="7030A0"/>
                </a:solidFill>
                <a:latin typeface="Monotype Corsiva" pitchFamily="66" charset="0"/>
              </a:rPr>
              <a:t> учням бачити цілісну картину світу.</a:t>
            </a:r>
          </a:p>
          <a:p>
            <a:pPr marL="0" indent="0" algn="ctr">
              <a:buNone/>
            </a:pPr>
            <a:endParaRPr lang="uk-UA" sz="20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endParaRPr lang="uk-UA" sz="2000" dirty="0">
              <a:latin typeface="Monotype Corsiva" pitchFamily="66" charset="0"/>
            </a:endParaRPr>
          </a:p>
          <a:p>
            <a:pPr marL="0" indent="0" algn="ctr">
              <a:buNone/>
            </a:pPr>
            <a:endParaRPr lang="uk-UA" sz="20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endParaRPr lang="uk-UA" sz="2000" dirty="0">
              <a:latin typeface="Monotype Corsiva" pitchFamily="66" charset="0"/>
            </a:endParaRPr>
          </a:p>
          <a:p>
            <a:pPr marL="0" indent="0" algn="ctr">
              <a:buNone/>
            </a:pPr>
            <a:endParaRPr lang="uk-UA" sz="2000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uk-UA" sz="4000" dirty="0">
                <a:latin typeface="Monotype Corsiva" pitchFamily="66" charset="0"/>
              </a:rPr>
              <a:t> </a:t>
            </a:r>
            <a:r>
              <a:rPr lang="uk-UA" sz="4000" dirty="0" smtClean="0">
                <a:latin typeface="Monotype Corsiva" pitchFamily="66" charset="0"/>
              </a:rPr>
              <a:t>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6813" y="476672"/>
            <a:ext cx="5544616" cy="7753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НУШ сприяє</a:t>
            </a:r>
            <a:r>
              <a:rPr lang="uk-UA" sz="4800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89365956_kartin-papik-pro-p-kartinki-dlya-fona-prezentatsii-po-okruzha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5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5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5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uk-UA" sz="5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  <a:t>Формування </a:t>
            </a:r>
            <a:r>
              <a:rPr lang="uk-UA" sz="5400" b="1" dirty="0">
                <a:solidFill>
                  <a:srgbClr val="C00000"/>
                </a:solidFill>
                <a:latin typeface="Monotype Corsiva" pitchFamily="66" charset="0"/>
              </a:rPr>
              <a:t>ключових </a:t>
            </a:r>
            <a:r>
              <a:rPr lang="uk-UA" sz="5400" b="1" dirty="0" err="1">
                <a:solidFill>
                  <a:srgbClr val="C00000"/>
                </a:solidFill>
                <a:latin typeface="Monotype Corsiva" pitchFamily="66" charset="0"/>
              </a:rPr>
              <a:t>компетентностей</a:t>
            </a:r>
            <a:r>
              <a:rPr lang="uk-UA" sz="5400" b="1" dirty="0">
                <a:solidFill>
                  <a:srgbClr val="C00000"/>
                </a:solidFill>
                <a:latin typeface="Monotype Corsiva" pitchFamily="66" charset="0"/>
              </a:rPr>
              <a:t> учнів є складним та багатоплановим </a:t>
            </a:r>
            <a:r>
              <a:rPr lang="uk-UA" sz="5400" b="1" dirty="0" err="1">
                <a:solidFill>
                  <a:srgbClr val="C00000"/>
                </a:solidFill>
                <a:latin typeface="Monotype Corsiva" pitchFamily="66" charset="0"/>
              </a:rPr>
              <a:t>прцесом</a:t>
            </a:r>
            <a:r>
              <a:rPr lang="uk-UA" sz="54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89365956_kartin-papik-pro-p-kartinki-dlya-fona-prezentatsii-po-okruzha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5760639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ключових </a:t>
            </a:r>
            <a:r>
              <a:rPr lang="uk-UA" sz="54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r>
              <a:rPr lang="uk-UA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визначається як сукупність знань, вмінь, навичок та особистісних якостей.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0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fon-dlya-prezentacii-vesn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16"/>
            <a:ext cx="9144000" cy="68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Компетентність – це здатність застосовувати набуті знання, вміння, навички, способи діяльності, власний досвід у нестандартних ситуаціях з метою </a:t>
            </a:r>
            <a:r>
              <a:rPr lang="uk-UA" sz="4800" b="1" dirty="0" err="1" smtClean="0">
                <a:solidFill>
                  <a:srgbClr val="C00000"/>
                </a:solidFill>
                <a:latin typeface="Monotype Corsiva" pitchFamily="66" charset="0"/>
              </a:rPr>
              <a:t>розв</a:t>
            </a:r>
            <a:r>
              <a:rPr lang="en-US" sz="4800" b="1" dirty="0" smtClean="0">
                <a:solidFill>
                  <a:srgbClr val="C00000"/>
                </a:solidFill>
                <a:latin typeface="Monotype Corsiva" pitchFamily="66" charset="0"/>
              </a:rPr>
              <a:t>’</a:t>
            </a:r>
            <a:r>
              <a:rPr lang="uk-UA" sz="4800" b="1" dirty="0" err="1" smtClean="0">
                <a:solidFill>
                  <a:srgbClr val="C00000"/>
                </a:solidFill>
                <a:latin typeface="Monotype Corsiva" pitchFamily="66" charset="0"/>
              </a:rPr>
              <a:t>язання</a:t>
            </a: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певних життєво важливих проблем.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689365956_kartin-papik-pro-p-kartinki-dlya-fona-prezentatsii-po-okruzha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608512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Головна мета української системи освіти – створення умов для розвитку і самореалізації кожної особистості як громадянина України, формування покоління, здатного навчатися впродовж життя, створювати і розвивати цінності громадянського суспільства.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618496164_29-p-zelenii-fon-dlya-prezentatsii-powerpoint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716" y="260648"/>
            <a:ext cx="820891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Ключові компетентності учнів початкових класів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04" y="980728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Пізнавальна компетентність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8063" y="980728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Особистісна</a:t>
            </a:r>
          </a:p>
          <a:p>
            <a:pPr lvl="0" algn="ctr"/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6982" y="980728"/>
            <a:ext cx="17300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Самоосвітня </a:t>
            </a:r>
            <a:r>
              <a:rPr lang="uk-UA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980728"/>
            <a:ext cx="176166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Соціальна </a:t>
            </a:r>
            <a:r>
              <a:rPr lang="uk-UA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8513" y="965595"/>
            <a:ext cx="1455975" cy="102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Компетентне ставлення до власного здоров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06996" y="1700808"/>
            <a:ext cx="3526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060182" y="2069232"/>
            <a:ext cx="3526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84627" y="1700808"/>
            <a:ext cx="3526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95682" y="1700808"/>
            <a:ext cx="3526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535841" y="1683652"/>
            <a:ext cx="35263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3854" y="2272502"/>
            <a:ext cx="16942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- Навчальні досягнення</a:t>
            </a:r>
          </a:p>
          <a:p>
            <a:endParaRPr lang="uk-UA" sz="1600" b="1" dirty="0"/>
          </a:p>
          <a:p>
            <a:r>
              <a:rPr lang="uk-UA" sz="1600" b="1" dirty="0" smtClean="0"/>
              <a:t>- Інтелектуальні </a:t>
            </a:r>
          </a:p>
          <a:p>
            <a:r>
              <a:rPr lang="uk-UA" sz="1600" b="1" dirty="0"/>
              <a:t>з</a:t>
            </a:r>
            <a:r>
              <a:rPr lang="uk-UA" sz="1600" b="1" dirty="0" smtClean="0"/>
              <a:t>авдання</a:t>
            </a:r>
          </a:p>
          <a:p>
            <a:endParaRPr lang="uk-UA" sz="1600" b="1" dirty="0"/>
          </a:p>
          <a:p>
            <a:r>
              <a:rPr lang="uk-UA" sz="1600" b="1" dirty="0" smtClean="0"/>
              <a:t>- Уміння </a:t>
            </a:r>
          </a:p>
          <a:p>
            <a:r>
              <a:rPr lang="uk-UA" sz="1600" b="1" dirty="0"/>
              <a:t>н</a:t>
            </a:r>
            <a:r>
              <a:rPr lang="uk-UA" sz="1600" b="1" dirty="0" smtClean="0"/>
              <a:t>авчатися та </a:t>
            </a:r>
          </a:p>
          <a:p>
            <a:r>
              <a:rPr lang="uk-UA" sz="1600" b="1" dirty="0"/>
              <a:t>о</a:t>
            </a:r>
            <a:r>
              <a:rPr lang="uk-UA" sz="1600" b="1" dirty="0" smtClean="0"/>
              <a:t>перувати знаннями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1122" y="2132856"/>
            <a:ext cx="1685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- Розвиток </a:t>
            </a:r>
          </a:p>
          <a:p>
            <a:r>
              <a:rPr lang="uk-UA" sz="1600" b="1" dirty="0"/>
              <a:t>і</a:t>
            </a:r>
            <a:r>
              <a:rPr lang="uk-UA" sz="1600" b="1" dirty="0" smtClean="0"/>
              <a:t>ндивідуальних</a:t>
            </a:r>
          </a:p>
          <a:p>
            <a:r>
              <a:rPr lang="uk-UA" sz="1600" b="1" dirty="0"/>
              <a:t>з</a:t>
            </a:r>
            <a:r>
              <a:rPr lang="uk-UA" sz="1600" b="1" dirty="0" smtClean="0"/>
              <a:t>дібностей і </a:t>
            </a:r>
          </a:p>
          <a:p>
            <a:r>
              <a:rPr lang="uk-UA" sz="1600" b="1" dirty="0"/>
              <a:t>т</a:t>
            </a:r>
            <a:r>
              <a:rPr lang="uk-UA" sz="1600" b="1" dirty="0" smtClean="0"/>
              <a:t>алантів</a:t>
            </a:r>
          </a:p>
          <a:p>
            <a:endParaRPr lang="uk-UA" sz="1600" b="1" dirty="0"/>
          </a:p>
          <a:p>
            <a:r>
              <a:rPr lang="uk-UA" sz="1600" b="1" dirty="0" smtClean="0"/>
              <a:t>- Обізнаність у</a:t>
            </a:r>
          </a:p>
          <a:p>
            <a:r>
              <a:rPr lang="uk-UA" sz="1600" b="1" dirty="0"/>
              <a:t>в</a:t>
            </a:r>
            <a:r>
              <a:rPr lang="uk-UA" sz="1600" b="1" dirty="0" smtClean="0"/>
              <a:t>ласних</a:t>
            </a:r>
          </a:p>
          <a:p>
            <a:r>
              <a:rPr lang="uk-UA" sz="1600" b="1" dirty="0"/>
              <a:t>с</a:t>
            </a:r>
            <a:r>
              <a:rPr lang="uk-UA" sz="1600" b="1" dirty="0" smtClean="0"/>
              <a:t>ильних та</a:t>
            </a:r>
          </a:p>
          <a:p>
            <a:r>
              <a:rPr lang="uk-UA" sz="1600" b="1" dirty="0"/>
              <a:t>с</a:t>
            </a:r>
            <a:r>
              <a:rPr lang="uk-UA" sz="1600" b="1" dirty="0" smtClean="0"/>
              <a:t>лабких </a:t>
            </a:r>
          </a:p>
          <a:p>
            <a:r>
              <a:rPr lang="uk-UA" sz="1600" b="1" dirty="0"/>
              <a:t>с</a:t>
            </a:r>
            <a:r>
              <a:rPr lang="uk-UA" sz="1600" b="1" dirty="0" smtClean="0"/>
              <a:t>торонах</a:t>
            </a:r>
          </a:p>
          <a:p>
            <a:endParaRPr lang="uk-UA" sz="1600" b="1" dirty="0"/>
          </a:p>
          <a:p>
            <a:r>
              <a:rPr lang="uk-UA" sz="1600" b="1" dirty="0" smtClean="0"/>
              <a:t>- Здатність до </a:t>
            </a:r>
          </a:p>
          <a:p>
            <a:r>
              <a:rPr lang="uk-UA" sz="1600" b="1" dirty="0"/>
              <a:t>р</a:t>
            </a:r>
            <a:r>
              <a:rPr lang="uk-UA" sz="1600" b="1" dirty="0" smtClean="0"/>
              <a:t>ефлексії</a:t>
            </a:r>
          </a:p>
          <a:p>
            <a:endParaRPr lang="uk-UA" sz="1600" b="1" dirty="0"/>
          </a:p>
          <a:p>
            <a:r>
              <a:rPr lang="uk-UA" sz="1600" b="1" dirty="0" smtClean="0"/>
              <a:t>- Динамічні знання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48063" y="2132856"/>
            <a:ext cx="1728191" cy="4031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3854" y="2272502"/>
            <a:ext cx="1581234" cy="2668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666469" y="2132856"/>
            <a:ext cx="19136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- Здатність до</a:t>
            </a:r>
          </a:p>
          <a:p>
            <a:r>
              <a:rPr lang="uk-UA" sz="1400" b="1" dirty="0"/>
              <a:t>с</a:t>
            </a:r>
            <a:r>
              <a:rPr lang="uk-UA" sz="1400" b="1" dirty="0" smtClean="0"/>
              <a:t>амонавчання, </a:t>
            </a:r>
          </a:p>
          <a:p>
            <a:r>
              <a:rPr lang="uk-UA" sz="1400" b="1" dirty="0"/>
              <a:t>о</a:t>
            </a:r>
            <a:r>
              <a:rPr lang="uk-UA" sz="1400" b="1" dirty="0" smtClean="0"/>
              <a:t>рганізації </a:t>
            </a:r>
          </a:p>
          <a:p>
            <a:r>
              <a:rPr lang="uk-UA" sz="1400" b="1" dirty="0"/>
              <a:t>в</a:t>
            </a:r>
            <a:r>
              <a:rPr lang="uk-UA" sz="1400" b="1" dirty="0" smtClean="0"/>
              <a:t>ласних прийомів</a:t>
            </a:r>
          </a:p>
          <a:p>
            <a:r>
              <a:rPr lang="uk-UA" sz="1400" b="1" dirty="0"/>
              <a:t>с</a:t>
            </a:r>
            <a:r>
              <a:rPr lang="uk-UA" sz="1400" b="1" dirty="0" smtClean="0"/>
              <a:t>амоосвіти</a:t>
            </a:r>
          </a:p>
          <a:p>
            <a:endParaRPr lang="uk-UA" sz="1400" b="1" dirty="0"/>
          </a:p>
          <a:p>
            <a:r>
              <a:rPr lang="uk-UA" sz="1400" b="1" dirty="0" smtClean="0"/>
              <a:t>- Відповідальність за</a:t>
            </a:r>
          </a:p>
          <a:p>
            <a:r>
              <a:rPr lang="uk-UA" sz="1400" b="1" dirty="0"/>
              <a:t>р</a:t>
            </a:r>
            <a:r>
              <a:rPr lang="uk-UA" sz="1400" b="1" dirty="0" smtClean="0"/>
              <a:t>івень власної</a:t>
            </a:r>
          </a:p>
          <a:p>
            <a:r>
              <a:rPr lang="uk-UA" sz="1400" b="1" dirty="0"/>
              <a:t>с</a:t>
            </a:r>
            <a:r>
              <a:rPr lang="uk-UA" sz="1400" b="1" dirty="0" smtClean="0"/>
              <a:t>амоосвітньої</a:t>
            </a:r>
          </a:p>
          <a:p>
            <a:r>
              <a:rPr lang="uk-UA" sz="1400" b="1" dirty="0"/>
              <a:t>д</a:t>
            </a:r>
            <a:r>
              <a:rPr lang="uk-UA" sz="1400" b="1" dirty="0" smtClean="0"/>
              <a:t>іяльності</a:t>
            </a:r>
          </a:p>
          <a:p>
            <a:endParaRPr lang="uk-UA" sz="1400" b="1" dirty="0"/>
          </a:p>
          <a:p>
            <a:r>
              <a:rPr lang="uk-UA" sz="1400" b="1" dirty="0" smtClean="0"/>
              <a:t>- Гнучкість застосування</a:t>
            </a:r>
          </a:p>
          <a:p>
            <a:r>
              <a:rPr lang="uk-UA" sz="1400" b="1" dirty="0"/>
              <a:t>з</a:t>
            </a:r>
            <a:r>
              <a:rPr lang="uk-UA" sz="1400" b="1" dirty="0" smtClean="0"/>
              <a:t>нань, умінь, </a:t>
            </a:r>
          </a:p>
          <a:p>
            <a:r>
              <a:rPr lang="uk-UA" sz="1400" b="1" dirty="0" smtClean="0"/>
              <a:t>навичок в</a:t>
            </a:r>
          </a:p>
          <a:p>
            <a:r>
              <a:rPr lang="uk-UA" sz="1400" b="1" dirty="0"/>
              <a:t>у</a:t>
            </a:r>
            <a:r>
              <a:rPr lang="uk-UA" sz="1400" b="1" dirty="0" smtClean="0"/>
              <a:t>мовах швидких змін</a:t>
            </a:r>
          </a:p>
          <a:p>
            <a:endParaRPr lang="uk-UA" sz="1400" b="1" dirty="0"/>
          </a:p>
          <a:p>
            <a:r>
              <a:rPr lang="uk-UA" sz="1400" b="1" dirty="0" smtClean="0"/>
              <a:t>- Постійний само аналіз, самоконтроль за власною</a:t>
            </a:r>
          </a:p>
          <a:p>
            <a:r>
              <a:rPr lang="uk-UA" sz="1400" b="1" dirty="0" smtClean="0"/>
              <a:t>діяльністю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66469" y="2132856"/>
            <a:ext cx="1770549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519494" y="2115700"/>
            <a:ext cx="192840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b="1" dirty="0" smtClean="0"/>
              <a:t>- Співпраця, </a:t>
            </a:r>
          </a:p>
          <a:p>
            <a:r>
              <a:rPr lang="uk-UA" sz="1300" b="1" dirty="0"/>
              <a:t>р</a:t>
            </a:r>
            <a:r>
              <a:rPr lang="uk-UA" sz="1300" b="1" dirty="0" smtClean="0"/>
              <a:t>обота в команді, </a:t>
            </a:r>
          </a:p>
          <a:p>
            <a:r>
              <a:rPr lang="uk-UA" sz="1300" b="1" dirty="0"/>
              <a:t>к</a:t>
            </a:r>
            <a:r>
              <a:rPr lang="uk-UA" sz="1300" b="1" dirty="0" smtClean="0"/>
              <a:t>омунікативні навички</a:t>
            </a:r>
          </a:p>
          <a:p>
            <a:endParaRPr lang="uk-UA" sz="1300" b="1" dirty="0"/>
          </a:p>
          <a:p>
            <a:r>
              <a:rPr lang="uk-UA" sz="1300" b="1" dirty="0" smtClean="0"/>
              <a:t>- Здатність приймати свої  рішення і прагнути до  розуміння власних</a:t>
            </a:r>
          </a:p>
          <a:p>
            <a:r>
              <a:rPr lang="uk-UA" sz="1300" b="1" dirty="0"/>
              <a:t>п</a:t>
            </a:r>
            <a:r>
              <a:rPr lang="uk-UA" sz="1300" b="1" dirty="0" smtClean="0"/>
              <a:t>отреб та вимог</a:t>
            </a:r>
          </a:p>
          <a:p>
            <a:endParaRPr lang="uk-UA" sz="1300" b="1" dirty="0"/>
          </a:p>
          <a:p>
            <a:r>
              <a:rPr lang="uk-UA" sz="1300" b="1" dirty="0" smtClean="0"/>
              <a:t>- Соціальне єднання,</a:t>
            </a:r>
          </a:p>
          <a:p>
            <a:r>
              <a:rPr lang="uk-UA" sz="1300" b="1" dirty="0"/>
              <a:t>у</a:t>
            </a:r>
            <a:r>
              <a:rPr lang="uk-UA" sz="1300" b="1" dirty="0" smtClean="0"/>
              <a:t>міння визначати </a:t>
            </a:r>
          </a:p>
          <a:p>
            <a:r>
              <a:rPr lang="uk-UA" sz="1300" b="1" dirty="0"/>
              <a:t>о</a:t>
            </a:r>
            <a:r>
              <a:rPr lang="uk-UA" sz="1300" b="1" dirty="0" smtClean="0"/>
              <a:t>собисті ролі в </a:t>
            </a:r>
          </a:p>
          <a:p>
            <a:r>
              <a:rPr lang="uk-UA" sz="1300" b="1" dirty="0"/>
              <a:t>с</a:t>
            </a:r>
            <a:r>
              <a:rPr lang="uk-UA" sz="1300" b="1" dirty="0" smtClean="0"/>
              <a:t>успільстві</a:t>
            </a:r>
          </a:p>
          <a:p>
            <a:endParaRPr lang="uk-UA" sz="1300" b="1" dirty="0"/>
          </a:p>
          <a:p>
            <a:r>
              <a:rPr lang="uk-UA" sz="1300" b="1" dirty="0" smtClean="0"/>
              <a:t>- Ціннісні </a:t>
            </a:r>
            <a:r>
              <a:rPr lang="uk-UA" sz="1300" b="1" dirty="0" err="1" smtClean="0"/>
              <a:t>орієнтаціі</a:t>
            </a:r>
            <a:endParaRPr lang="uk-UA" sz="1300" b="1" dirty="0" smtClean="0"/>
          </a:p>
          <a:p>
            <a:endParaRPr lang="uk-UA" sz="1300" b="1" dirty="0"/>
          </a:p>
          <a:p>
            <a:r>
              <a:rPr lang="uk-UA" sz="1300" b="1" dirty="0" smtClean="0"/>
              <a:t>- Розвиток особистісних</a:t>
            </a:r>
          </a:p>
          <a:p>
            <a:r>
              <a:rPr lang="uk-UA" sz="1300" b="1" dirty="0"/>
              <a:t>я</a:t>
            </a:r>
            <a:r>
              <a:rPr lang="uk-UA" sz="1300" b="1" dirty="0" smtClean="0"/>
              <a:t>костей, </a:t>
            </a:r>
            <a:r>
              <a:rPr lang="uk-UA" sz="1300" b="1" dirty="0" err="1" smtClean="0"/>
              <a:t>саморегуляціі</a:t>
            </a:r>
            <a:endParaRPr lang="uk-UA" sz="1300" b="1" dirty="0" smtClean="0"/>
          </a:p>
          <a:p>
            <a:endParaRPr lang="uk-UA" sz="1300" b="1" dirty="0"/>
          </a:p>
          <a:p>
            <a:r>
              <a:rPr lang="uk-UA" sz="1300" b="1" dirty="0" smtClean="0"/>
              <a:t>- Культура між особистісних </a:t>
            </a:r>
            <a:r>
              <a:rPr lang="uk-UA" sz="1300" b="1" dirty="0"/>
              <a:t> </a:t>
            </a:r>
            <a:r>
              <a:rPr lang="uk-UA" sz="1300" b="1" dirty="0" smtClean="0"/>
              <a:t>стосунків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2132856"/>
            <a:ext cx="1867784" cy="4276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59399" y="2531417"/>
            <a:ext cx="14651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- Соматичне </a:t>
            </a:r>
          </a:p>
          <a:p>
            <a:r>
              <a:rPr lang="uk-UA" sz="1600" b="1" dirty="0" smtClean="0"/>
              <a:t>здоров</a:t>
            </a:r>
            <a:r>
              <a:rPr lang="en-US" sz="1600" b="1" dirty="0" smtClean="0"/>
              <a:t>’</a:t>
            </a:r>
            <a:r>
              <a:rPr lang="ru-RU" sz="1600" b="1" dirty="0" smtClean="0"/>
              <a:t>я</a:t>
            </a:r>
          </a:p>
          <a:p>
            <a:endParaRPr lang="ru-RU" sz="1600" b="1" dirty="0"/>
          </a:p>
          <a:p>
            <a:r>
              <a:rPr lang="ru-RU" sz="1600" b="1" dirty="0" smtClean="0"/>
              <a:t>- Кл</a:t>
            </a:r>
            <a:r>
              <a:rPr lang="uk-UA" sz="1600" b="1" dirty="0" err="1" smtClean="0"/>
              <a:t>інічне</a:t>
            </a:r>
            <a:r>
              <a:rPr lang="uk-UA" sz="1600" b="1" dirty="0" smtClean="0"/>
              <a:t> </a:t>
            </a:r>
          </a:p>
          <a:p>
            <a:r>
              <a:rPr lang="uk-UA" sz="1600" b="1" dirty="0"/>
              <a:t>з</a:t>
            </a:r>
            <a:r>
              <a:rPr lang="uk-UA" sz="1600" b="1" dirty="0" smtClean="0"/>
              <a:t>доров</a:t>
            </a:r>
            <a:r>
              <a:rPr lang="en-US" sz="1600" b="1" dirty="0" smtClean="0"/>
              <a:t>’</a:t>
            </a:r>
            <a:r>
              <a:rPr lang="uk-UA" sz="1600" b="1" dirty="0" smtClean="0"/>
              <a:t>я</a:t>
            </a:r>
          </a:p>
          <a:p>
            <a:endParaRPr lang="uk-UA" sz="1600" b="1" dirty="0"/>
          </a:p>
          <a:p>
            <a:r>
              <a:rPr lang="uk-UA" sz="1600" b="1" dirty="0" smtClean="0"/>
              <a:t>- Фізичне </a:t>
            </a:r>
          </a:p>
          <a:p>
            <a:r>
              <a:rPr lang="uk-UA" sz="1600" b="1" dirty="0" smtClean="0"/>
              <a:t>здоров</a:t>
            </a:r>
            <a:r>
              <a:rPr lang="en-US" sz="1600" b="1" dirty="0"/>
              <a:t>’</a:t>
            </a:r>
            <a:r>
              <a:rPr lang="uk-UA" sz="1600" b="1" dirty="0"/>
              <a:t>я</a:t>
            </a:r>
          </a:p>
          <a:p>
            <a:endParaRPr lang="uk-UA" sz="1600" b="1" dirty="0" smtClean="0"/>
          </a:p>
          <a:p>
            <a:r>
              <a:rPr lang="uk-UA" sz="1600" b="1" dirty="0" smtClean="0"/>
              <a:t>- Психічне</a:t>
            </a:r>
          </a:p>
          <a:p>
            <a:r>
              <a:rPr lang="uk-UA" sz="1600" b="1" dirty="0" smtClean="0"/>
              <a:t>здоров</a:t>
            </a:r>
            <a:r>
              <a:rPr lang="en-US" sz="1600" b="1" dirty="0"/>
              <a:t>’</a:t>
            </a:r>
            <a:r>
              <a:rPr lang="uk-UA" sz="1600" b="1" dirty="0"/>
              <a:t>я</a:t>
            </a:r>
          </a:p>
          <a:p>
            <a:endParaRPr lang="uk-UA" sz="1600" b="1" dirty="0" smtClean="0"/>
          </a:p>
          <a:p>
            <a:r>
              <a:rPr lang="uk-UA" sz="1600" b="1" dirty="0" smtClean="0"/>
              <a:t>- Рівень</a:t>
            </a:r>
          </a:p>
          <a:p>
            <a:r>
              <a:rPr lang="uk-UA" sz="1600" b="1" dirty="0" err="1"/>
              <a:t>в</a:t>
            </a:r>
            <a:r>
              <a:rPr lang="uk-UA" sz="1600" b="1" dirty="0" err="1" smtClean="0"/>
              <a:t>алеологічних</a:t>
            </a:r>
            <a:endParaRPr lang="uk-UA" sz="1600" b="1" dirty="0" smtClean="0"/>
          </a:p>
          <a:p>
            <a:r>
              <a:rPr lang="uk-UA" sz="1600" b="1" dirty="0" smtClean="0"/>
              <a:t>знань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559399" y="2501280"/>
            <a:ext cx="1465145" cy="3815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6862076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підхід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92696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Ключові </a:t>
            </a:r>
          </a:p>
          <a:p>
            <a:pPr algn="ctr"/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692696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Предметні </a:t>
            </a:r>
          </a:p>
          <a:p>
            <a:pPr algn="ctr"/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39752" y="1052736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96136" y="1024817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52120" y="2204864"/>
            <a:ext cx="34918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Державні вимоги до </a:t>
            </a:r>
            <a:r>
              <a:rPr lang="uk-UA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рівння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загальноосвітньої або проф. підготовки учнів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називає, пояснює, описує, наводить приклади, розрізняє, уміє, аналізує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2992938"/>
            <a:ext cx="37444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Інтегровані знання, вміння, якості особистості, досвід, ставлення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55976" y="1412776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956376" y="1412776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1126</Words>
  <Application>Microsoft Office PowerPoint</Application>
  <PresentationFormat>Экран (4:3)</PresentationFormat>
  <Paragraphs>290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Тема:Формування ключових компетентностей  на уроках  англійської мови</vt:lpstr>
      <vt:lpstr>Презентация PowerPoint</vt:lpstr>
      <vt:lpstr>Презентация PowerPoint</vt:lpstr>
      <vt:lpstr>    Формування ключових компетентностей учнів є складним та багатоплановим прцесом. </vt:lpstr>
      <vt:lpstr>Поняття ключових компетентностей визначається як сукупність знань, вмінь, навичок та особистісних якостей.</vt:lpstr>
      <vt:lpstr>Компетентність – це здатність застосовувати набуті знання, вміння, навички, способи діяльності, власний досвід у нестандартних ситуаціях з метою розв’язання певних життєво важливих проблем.</vt:lpstr>
      <vt:lpstr>Головна мета української системи освіти – створення умов для розвитку і самореалізації кожної особистості як громадянина України, формування покоління, здатного навчатися впродовж життя, створювати і розвивати цінності громадянського суспільства.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 роботи  на уроках</vt:lpstr>
      <vt:lpstr>Презентация PowerPoint</vt:lpstr>
      <vt:lpstr>Інтерактивні вправи</vt:lpstr>
      <vt:lpstr>Презентация PowerPoint</vt:lpstr>
      <vt:lpstr>Форми рольових ігор.</vt:lpstr>
      <vt:lpstr>Презентация PowerPoint</vt:lpstr>
      <vt:lpstr>Основні вимови до рольових ігор:</vt:lpstr>
      <vt:lpstr>Робота в парах та малих групах, як елементи кооперативного навчання</vt:lpstr>
      <vt:lpstr>Робота в малих групах</vt:lpstr>
      <vt:lpstr>Метод проектів</vt:lpstr>
      <vt:lpstr>Переваги методу проектів</vt:lpstr>
      <vt:lpstr>Проектна робота</vt:lpstr>
      <vt:lpstr>Робота в парах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55</cp:revision>
  <dcterms:created xsi:type="dcterms:W3CDTF">2024-03-25T13:20:21Z</dcterms:created>
  <dcterms:modified xsi:type="dcterms:W3CDTF">2024-03-25T22:59:17Z</dcterms:modified>
</cp:coreProperties>
</file>