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68" r:id="rId4"/>
    <p:sldId id="269" r:id="rId5"/>
    <p:sldId id="270" r:id="rId6"/>
    <p:sldId id="271" r:id="rId7"/>
    <p:sldId id="277" r:id="rId8"/>
    <p:sldId id="278" r:id="rId9"/>
    <p:sldId id="279" r:id="rId10"/>
    <p:sldId id="276" r:id="rId11"/>
    <p:sldId id="282" r:id="rId12"/>
    <p:sldId id="281" r:id="rId13"/>
    <p:sldId id="283" r:id="rId14"/>
    <p:sldId id="300" r:id="rId15"/>
    <p:sldId id="263" r:id="rId16"/>
    <p:sldId id="284" r:id="rId17"/>
    <p:sldId id="259" r:id="rId18"/>
    <p:sldId id="285" r:id="rId19"/>
    <p:sldId id="299" r:id="rId20"/>
    <p:sldId id="287" r:id="rId21"/>
    <p:sldId id="289" r:id="rId22"/>
    <p:sldId id="291" r:id="rId23"/>
    <p:sldId id="298" r:id="rId24"/>
    <p:sldId id="290" r:id="rId25"/>
    <p:sldId id="295" r:id="rId26"/>
    <p:sldId id="305" r:id="rId27"/>
    <p:sldId id="294" r:id="rId28"/>
    <p:sldId id="293" r:id="rId29"/>
    <p:sldId id="296" r:id="rId30"/>
    <p:sldId id="297" r:id="rId31"/>
    <p:sldId id="288" r:id="rId32"/>
    <p:sldId id="301" r:id="rId33"/>
    <p:sldId id="292" r:id="rId34"/>
    <p:sldId id="302" r:id="rId35"/>
    <p:sldId id="303" r:id="rId36"/>
    <p:sldId id="304" r:id="rId37"/>
    <p:sldId id="306" r:id="rId38"/>
    <p:sldId id="307" r:id="rId39"/>
    <p:sldId id="308" r:id="rId40"/>
    <p:sldId id="266" r:id="rId41"/>
    <p:sldId id="264" r:id="rId4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C012EA4-4543-4D9F-B79A-338B9B693FEB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02EAE91-83A0-4C97-B44E-0778AE981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45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EAE91-83A0-4C97-B44E-0778AE98188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95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EAE91-83A0-4C97-B44E-0778AE98188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35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EAE91-83A0-4C97-B44E-0778AE98188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89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94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4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44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4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50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25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48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45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10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4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03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D3FE-81E4-40DD-BC54-FC3474EF2E14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40530-615A-4252-8E55-A0E55D8A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67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7.wdp"/><Relationship Id="rId4" Type="http://schemas.openxmlformats.org/officeDocument/2006/relationships/image" Target="../media/image47.png"/><Relationship Id="rId9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2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20.wdp"/><Relationship Id="rId4" Type="http://schemas.openxmlformats.org/officeDocument/2006/relationships/image" Target="../media/image53.png"/><Relationship Id="rId9" Type="http://schemas.microsoft.com/office/2007/relationships/hdphoto" Target="../media/hdphoto2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23.wdp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24.wdp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2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76.png"/><Relationship Id="rId4" Type="http://schemas.microsoft.com/office/2007/relationships/hdphoto" Target="../media/hdphoto26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7.png"/><Relationship Id="rId7" Type="http://schemas.microsoft.com/office/2007/relationships/hdphoto" Target="../media/hdphoto2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16.wdp"/><Relationship Id="rId9" Type="http://schemas.microsoft.com/office/2007/relationships/hdphoto" Target="../media/hdphoto29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4.wdp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7" Type="http://schemas.openxmlformats.org/officeDocument/2006/relationships/image" Target="../media/image88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7.wdp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8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0" t="25845" r="7935" b="24209"/>
          <a:stretch/>
        </p:blipFill>
        <p:spPr bwMode="auto">
          <a:xfrm>
            <a:off x="27654" y="0"/>
            <a:ext cx="91163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9179" y="967543"/>
            <a:ext cx="6408712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err="1" smtClean="0">
                <a:latin typeface="Monotype Corsiva" pitchFamily="66" charset="0"/>
              </a:rPr>
              <a:t>Читання</a:t>
            </a:r>
            <a:r>
              <a:rPr lang="ru-RU" sz="4400" b="1" dirty="0" smtClean="0">
                <a:latin typeface="Monotype Corsiva" pitchFamily="66" charset="0"/>
              </a:rPr>
              <a:t> з </a:t>
            </a:r>
            <a:r>
              <a:rPr lang="ru-RU" sz="4400" b="1" dirty="0" err="1" smtClean="0">
                <a:latin typeface="Monotype Corsiva" pitchFamily="66" charset="0"/>
              </a:rPr>
              <a:t>розумінням</a:t>
            </a:r>
            <a:r>
              <a:rPr lang="ru-RU" sz="4400" b="1" dirty="0" smtClean="0">
                <a:latin typeface="Monotype Corsiva" pitchFamily="66" charset="0"/>
              </a:rPr>
              <a:t> як </a:t>
            </a:r>
            <a:r>
              <a:rPr lang="ru-RU" sz="4400" b="1" dirty="0" err="1" smtClean="0">
                <a:latin typeface="Monotype Corsiva" pitchFamily="66" charset="0"/>
              </a:rPr>
              <a:t>складова</a:t>
            </a:r>
            <a:r>
              <a:rPr lang="ru-RU" sz="4400" b="1" dirty="0" smtClean="0">
                <a:latin typeface="Monotype Corsiva" pitchFamily="66" charset="0"/>
              </a:rPr>
              <a:t> </a:t>
            </a:r>
            <a:r>
              <a:rPr lang="ru-RU" sz="4400" b="1" dirty="0" err="1" smtClean="0">
                <a:latin typeface="Monotype Corsiva" pitchFamily="66" charset="0"/>
              </a:rPr>
              <a:t>читацької</a:t>
            </a:r>
            <a:r>
              <a:rPr lang="ru-RU" sz="4400" b="1" dirty="0" smtClean="0">
                <a:latin typeface="Monotype Corsiva" pitchFamily="66" charset="0"/>
              </a:rPr>
              <a:t> </a:t>
            </a:r>
            <a:r>
              <a:rPr lang="ru-RU" sz="4400" b="1" dirty="0" err="1" smtClean="0">
                <a:latin typeface="Monotype Corsiva" pitchFamily="66" charset="0"/>
              </a:rPr>
              <a:t>компетентності</a:t>
            </a:r>
            <a:r>
              <a:rPr lang="ru-RU" sz="4400" b="1" dirty="0" smtClean="0">
                <a:latin typeface="Monotype Corsiva" pitchFamily="66" charset="0"/>
              </a:rPr>
              <a:t> </a:t>
            </a:r>
            <a:r>
              <a:rPr lang="ru-RU" sz="4400" b="1" dirty="0" err="1" smtClean="0">
                <a:latin typeface="Monotype Corsiva" pitchFamily="66" charset="0"/>
              </a:rPr>
              <a:t>молодших</a:t>
            </a:r>
            <a:r>
              <a:rPr lang="ru-RU" sz="4400" b="1" dirty="0" smtClean="0">
                <a:latin typeface="Monotype Corsiva" pitchFamily="66" charset="0"/>
              </a:rPr>
              <a:t> </a:t>
            </a:r>
            <a:r>
              <a:rPr lang="ru-RU" sz="4400" b="1" dirty="0" err="1" smtClean="0">
                <a:latin typeface="Monotype Corsiva" pitchFamily="66" charset="0"/>
              </a:rPr>
              <a:t>школярів</a:t>
            </a:r>
            <a:endParaRPr lang="ru-RU" sz="4400" b="1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9179" y="5229200"/>
            <a:ext cx="5184576" cy="1700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Скрипник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І.А.</a:t>
            </a:r>
          </a:p>
          <a:p>
            <a:pPr algn="r"/>
            <a:r>
              <a:rPr lang="uk-UA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читель початкових класів </a:t>
            </a:r>
          </a:p>
          <a:p>
            <a:pPr algn="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Ліцей № 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81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3" t="26045" r="8391" b="244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185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25666" r="7953" b="247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9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1" t="25774" r="8055" b="24186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110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2" t="25655" r="8037" b="252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027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7" t="29345" r="13297" b="200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1495"/>
            <a:ext cx="53285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У </a:t>
            </a:r>
            <a:r>
              <a:rPr lang="ru-RU" sz="2000" dirty="0" err="1"/>
              <a:t>процесі</a:t>
            </a:r>
            <a:r>
              <a:rPr lang="ru-RU" sz="2000" dirty="0"/>
              <a:t> </a:t>
            </a:r>
            <a:r>
              <a:rPr lang="ru-RU" sz="2000" dirty="0" err="1"/>
              <a:t>вивчення</a:t>
            </a:r>
            <a:r>
              <a:rPr lang="ru-RU" sz="2000" dirty="0"/>
              <a:t> теми практикуйте </a:t>
            </a:r>
            <a:r>
              <a:rPr lang="ru-RU" sz="2000" dirty="0" err="1"/>
              <a:t>словникову</a:t>
            </a:r>
            <a:r>
              <a:rPr lang="ru-RU" sz="2000" dirty="0"/>
              <a:t> </a:t>
            </a:r>
            <a:r>
              <a:rPr lang="ru-RU" sz="2000" dirty="0" smtClean="0"/>
              <a:t>роботу. </a:t>
            </a:r>
            <a:r>
              <a:rPr lang="ru-RU" sz="2000" dirty="0" err="1"/>
              <a:t>Ставте</a:t>
            </a:r>
            <a:r>
              <a:rPr lang="ru-RU" sz="2000" dirty="0"/>
              <a:t> </a:t>
            </a:r>
            <a:r>
              <a:rPr lang="ru-RU" sz="2000" dirty="0" err="1"/>
              <a:t>питання</a:t>
            </a:r>
            <a:r>
              <a:rPr lang="ru-RU" sz="2000" dirty="0"/>
              <a:t> на </a:t>
            </a:r>
            <a:r>
              <a:rPr lang="ru-RU" sz="2000" dirty="0" err="1"/>
              <a:t>кшталт</a:t>
            </a:r>
            <a:r>
              <a:rPr lang="ru-RU" sz="2000" dirty="0"/>
              <a:t> «Як </a:t>
            </a:r>
            <a:r>
              <a:rPr lang="ru-RU" sz="2000" dirty="0" err="1"/>
              <a:t>ти</a:t>
            </a:r>
            <a:r>
              <a:rPr lang="ru-RU" sz="2000" dirty="0"/>
              <a:t> </a:t>
            </a:r>
            <a:r>
              <a:rPr lang="ru-RU" sz="2000" dirty="0" err="1"/>
              <a:t>розумієш</a:t>
            </a:r>
            <a:r>
              <a:rPr lang="ru-RU" sz="2000" dirty="0" smtClean="0"/>
              <a:t>…..?»</a:t>
            </a:r>
          </a:p>
          <a:p>
            <a:pPr marL="342900" indent="-342900">
              <a:buAutoNum type="arabicPeriod" startAt="2"/>
            </a:pPr>
            <a:r>
              <a:rPr lang="ru-RU" sz="2000" dirty="0" err="1" smtClean="0"/>
              <a:t>Зупиняйтеся</a:t>
            </a:r>
            <a:r>
              <a:rPr lang="ru-RU" sz="2000" dirty="0"/>
              <a:t>,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пояснити</a:t>
            </a:r>
            <a:r>
              <a:rPr lang="ru-RU" sz="2000" dirty="0"/>
              <a:t> </a:t>
            </a:r>
            <a:r>
              <a:rPr lang="ru-RU" sz="2000" dirty="0" err="1"/>
              <a:t>незрозумілі</a:t>
            </a:r>
            <a:r>
              <a:rPr lang="ru-RU" sz="2000" dirty="0"/>
              <a:t> слова. </a:t>
            </a:r>
            <a:endParaRPr lang="ru-RU" sz="2000" dirty="0" smtClean="0"/>
          </a:p>
          <a:p>
            <a:pPr marL="342900" indent="-342900">
              <a:buAutoNum type="arabicPeriod" startAt="2"/>
            </a:pPr>
            <a:r>
              <a:rPr lang="ru-RU" sz="2000" dirty="0" smtClean="0"/>
              <a:t> </a:t>
            </a: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можливо</a:t>
            </a:r>
            <a:r>
              <a:rPr lang="ru-RU" sz="2000" dirty="0"/>
              <a:t>, </a:t>
            </a:r>
            <a:r>
              <a:rPr lang="ru-RU" sz="2000" dirty="0" err="1"/>
              <a:t>використовуйте</a:t>
            </a:r>
            <a:r>
              <a:rPr lang="ru-RU" sz="2000" dirty="0"/>
              <a:t> </a:t>
            </a:r>
            <a:r>
              <a:rPr lang="ru-RU" sz="2000" dirty="0" err="1"/>
              <a:t>паралельно</a:t>
            </a:r>
            <a:r>
              <a:rPr lang="ru-RU" sz="2000" dirty="0"/>
              <a:t> </a:t>
            </a:r>
            <a:r>
              <a:rPr lang="ru-RU" sz="2000" dirty="0" err="1"/>
              <a:t>іншомовні</a:t>
            </a:r>
            <a:r>
              <a:rPr lang="ru-RU" sz="2000" dirty="0"/>
              <a:t> слова та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українські</a:t>
            </a:r>
            <a:r>
              <a:rPr lang="ru-RU" sz="2000" dirty="0"/>
              <a:t> </a:t>
            </a:r>
            <a:r>
              <a:rPr lang="ru-RU" sz="2000" dirty="0" err="1"/>
              <a:t>відповідники</a:t>
            </a:r>
            <a:r>
              <a:rPr lang="ru-RU" sz="2000" dirty="0"/>
              <a:t>. </a:t>
            </a:r>
            <a:endParaRPr lang="ru-RU" sz="2000" dirty="0" smtClean="0"/>
          </a:p>
          <a:p>
            <a:pPr marL="342900" indent="-342900">
              <a:buAutoNum type="arabicPeriod" startAt="2"/>
            </a:pPr>
            <a:r>
              <a:rPr lang="ru-RU" sz="2000" dirty="0" smtClean="0"/>
              <a:t> </a:t>
            </a:r>
            <a:r>
              <a:rPr lang="ru-RU" sz="2000" dirty="0" err="1"/>
              <a:t>Дбайте</a:t>
            </a:r>
            <a:r>
              <a:rPr lang="ru-RU" sz="2000" dirty="0"/>
              <a:t> про </a:t>
            </a:r>
            <a:r>
              <a:rPr lang="ru-RU" sz="2000" dirty="0" err="1"/>
              <a:t>єдиний</a:t>
            </a:r>
            <a:r>
              <a:rPr lang="ru-RU" sz="2000" dirty="0"/>
              <a:t> </a:t>
            </a:r>
            <a:r>
              <a:rPr lang="ru-RU" sz="2000" dirty="0" err="1"/>
              <a:t>мовний</a:t>
            </a:r>
            <a:r>
              <a:rPr lang="ru-RU" sz="2000" dirty="0"/>
              <a:t> режим.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771" t="9164" r="21118" b="5392"/>
          <a:stretch/>
        </p:blipFill>
        <p:spPr bwMode="auto">
          <a:xfrm>
            <a:off x="2483768" y="3036912"/>
            <a:ext cx="3037723" cy="3810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4" t="11086" r="25999" b="18175"/>
          <a:stretch/>
        </p:blipFill>
        <p:spPr bwMode="auto">
          <a:xfrm>
            <a:off x="5868144" y="2204865"/>
            <a:ext cx="3171342" cy="451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470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4" t="25849" r="8097" b="24604"/>
          <a:stretch/>
        </p:blipFill>
        <p:spPr bwMode="auto">
          <a:xfrm>
            <a:off x="0" y="0"/>
            <a:ext cx="9143999" cy="684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2718" t="22758" r="22677" b="15312"/>
          <a:stretch/>
        </p:blipFill>
        <p:spPr bwMode="auto">
          <a:xfrm>
            <a:off x="5199244" y="260648"/>
            <a:ext cx="3837251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9517" t="18559" r="19071" b="11572"/>
          <a:stretch/>
        </p:blipFill>
        <p:spPr bwMode="auto">
          <a:xfrm>
            <a:off x="5199245" y="2924944"/>
            <a:ext cx="3959698" cy="2608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8465" t="19188" r="42377" b="12335"/>
          <a:stretch/>
        </p:blipFill>
        <p:spPr bwMode="auto">
          <a:xfrm>
            <a:off x="323528" y="260648"/>
            <a:ext cx="2592288" cy="2290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2" y="2551277"/>
            <a:ext cx="2092845" cy="232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8775" t="27314" r="39142" b="8831"/>
          <a:stretch/>
        </p:blipFill>
        <p:spPr bwMode="auto">
          <a:xfrm>
            <a:off x="2339751" y="2551277"/>
            <a:ext cx="2859493" cy="2365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6627" y="5097625"/>
            <a:ext cx="216024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Чарівні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олівці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72774" y="5661248"/>
            <a:ext cx="216024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Знайди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слова»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86607" y="260648"/>
            <a:ext cx="216024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Вправи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швидкочитання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4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4" t="25849" r="8097" b="24604"/>
          <a:stretch/>
        </p:blipFill>
        <p:spPr bwMode="auto">
          <a:xfrm>
            <a:off x="0" y="12329"/>
            <a:ext cx="9143999" cy="684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12329"/>
            <a:ext cx="2729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Загадкові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зірочки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9735" t="11964" r="44127" b="11061"/>
          <a:stretch/>
        </p:blipFill>
        <p:spPr bwMode="auto">
          <a:xfrm>
            <a:off x="1115616" y="601969"/>
            <a:ext cx="2633346" cy="3220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428" t="16253" r="43422" b="6771"/>
          <a:stretch/>
        </p:blipFill>
        <p:spPr bwMode="auto">
          <a:xfrm>
            <a:off x="5148063" y="404664"/>
            <a:ext cx="3277953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21422" r="27446" b="22056"/>
          <a:stretch/>
        </p:blipFill>
        <p:spPr bwMode="auto">
          <a:xfrm>
            <a:off x="2629772" y="3284984"/>
            <a:ext cx="3900775" cy="302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456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6" t="25443" r="8323" b="24479"/>
          <a:stretch/>
        </p:blipFill>
        <p:spPr bwMode="auto">
          <a:xfrm>
            <a:off x="-24554" y="49358"/>
            <a:ext cx="91685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9048" t="11288" r="48078" b="4739"/>
          <a:stretch/>
        </p:blipFill>
        <p:spPr bwMode="auto">
          <a:xfrm>
            <a:off x="25440" y="24408"/>
            <a:ext cx="2314312" cy="3620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8906" t="12020" r="48219" b="4740"/>
          <a:stretch/>
        </p:blipFill>
        <p:spPr bwMode="auto">
          <a:xfrm>
            <a:off x="2339752" y="49358"/>
            <a:ext cx="2219971" cy="36121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18989" t="11131" r="47951" b="4721"/>
          <a:stretch/>
        </p:blipFill>
        <p:spPr bwMode="auto">
          <a:xfrm>
            <a:off x="4530379" y="0"/>
            <a:ext cx="2345877" cy="3659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18852" t="11787" r="47354" b="4815"/>
          <a:stretch/>
        </p:blipFill>
        <p:spPr bwMode="auto">
          <a:xfrm>
            <a:off x="6876256" y="32891"/>
            <a:ext cx="2297899" cy="3627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4293096"/>
            <a:ext cx="367240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авдання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розчитування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16" t="25443" r="8323" b="24479"/>
          <a:stretch/>
        </p:blipFill>
        <p:spPr bwMode="auto">
          <a:xfrm>
            <a:off x="27586" y="39756"/>
            <a:ext cx="91685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15710" t="11350" r="15882" b="7223"/>
          <a:stretch/>
        </p:blipFill>
        <p:spPr bwMode="auto">
          <a:xfrm>
            <a:off x="27586" y="31237"/>
            <a:ext cx="3320277" cy="2461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15574" t="11350" r="16020" b="6128"/>
          <a:stretch/>
        </p:blipFill>
        <p:spPr bwMode="auto">
          <a:xfrm>
            <a:off x="4355976" y="24948"/>
            <a:ext cx="3299981" cy="2525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133" t="24767" r="39628" b="19014"/>
          <a:stretch/>
        </p:blipFill>
        <p:spPr bwMode="auto">
          <a:xfrm>
            <a:off x="1687724" y="2785051"/>
            <a:ext cx="3744416" cy="3675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492" t="10898" r="48762" b="10098"/>
          <a:stretch/>
        </p:blipFill>
        <p:spPr bwMode="auto">
          <a:xfrm>
            <a:off x="5622722" y="2563024"/>
            <a:ext cx="3521278" cy="4294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6040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57" t="37858" r="17153" b="205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569" t="31441" r="30287" b="24454"/>
          <a:stretch/>
        </p:blipFill>
        <p:spPr bwMode="auto">
          <a:xfrm>
            <a:off x="4954286" y="332656"/>
            <a:ext cx="4033866" cy="2708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r="4299" b="6925"/>
          <a:stretch/>
        </p:blipFill>
        <p:spPr>
          <a:xfrm>
            <a:off x="-2434" y="620327"/>
            <a:ext cx="5112568" cy="4440899"/>
          </a:xfrm>
          <a:prstGeom prst="rect">
            <a:avLst/>
          </a:prstGeom>
        </p:spPr>
      </p:pic>
      <p:pic>
        <p:nvPicPr>
          <p:cNvPr id="8" name="Рисунок 7" descr="https://i.pinimg.com/564x/46/f6/2a/46f62aa06aefc72c7b1d1403ab1e7c3d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576" y="2924944"/>
            <a:ext cx="3577904" cy="3933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731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1" t="25818" r="8054" b="24424"/>
          <a:stretch/>
        </p:blipFill>
        <p:spPr bwMode="auto">
          <a:xfrm>
            <a:off x="0" y="-10886"/>
            <a:ext cx="9144000" cy="686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764704"/>
            <a:ext cx="76328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Нова </a:t>
            </a:r>
            <a:r>
              <a:rPr lang="ru-RU" sz="2400" dirty="0" err="1"/>
              <a:t>українська</a:t>
            </a:r>
            <a:r>
              <a:rPr lang="ru-RU" sz="2400" dirty="0"/>
              <a:t> школа </a:t>
            </a:r>
            <a:r>
              <a:rPr lang="ru-RU" sz="2400" dirty="0" err="1"/>
              <a:t>розглядає</a:t>
            </a:r>
            <a:r>
              <a:rPr lang="ru-RU" sz="2400" dirty="0"/>
              <a:t> </a:t>
            </a:r>
            <a:r>
              <a:rPr lang="ru-RU" sz="2400" dirty="0" err="1"/>
              <a:t>читання</a:t>
            </a:r>
            <a:r>
              <a:rPr lang="ru-RU" sz="2400" dirty="0"/>
              <a:t> з </a:t>
            </a:r>
            <a:r>
              <a:rPr lang="ru-RU" sz="2400" dirty="0" err="1"/>
              <a:t>розумінням</a:t>
            </a:r>
            <a:r>
              <a:rPr lang="ru-RU" sz="2400" dirty="0"/>
              <a:t> як </a:t>
            </a:r>
            <a:r>
              <a:rPr lang="ru-RU" sz="2400" dirty="0" err="1"/>
              <a:t>багатогранне</a:t>
            </a:r>
            <a:r>
              <a:rPr lang="ru-RU" sz="2400" dirty="0"/>
              <a:t> </a:t>
            </a:r>
            <a:r>
              <a:rPr lang="ru-RU" sz="2400" dirty="0" err="1"/>
              <a:t>явище</a:t>
            </a:r>
            <a:r>
              <a:rPr lang="ru-RU" sz="2400" dirty="0"/>
              <a:t>, коли «</a:t>
            </a:r>
            <a:r>
              <a:rPr lang="ru-RU" sz="2400" dirty="0" err="1"/>
              <a:t>здобувач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 </a:t>
            </a:r>
            <a:r>
              <a:rPr lang="ru-RU" sz="2400" dirty="0" err="1"/>
              <a:t>сприймає</a:t>
            </a:r>
            <a:r>
              <a:rPr lang="ru-RU" sz="2400" dirty="0"/>
              <a:t>, </a:t>
            </a:r>
            <a:r>
              <a:rPr lang="ru-RU" sz="2400" dirty="0" err="1"/>
              <a:t>аналізує</a:t>
            </a:r>
            <a:r>
              <a:rPr lang="ru-RU" sz="2400" dirty="0"/>
              <a:t>, </a:t>
            </a:r>
            <a:r>
              <a:rPr lang="ru-RU" sz="2400" dirty="0" err="1"/>
              <a:t>інтерпретує</a:t>
            </a:r>
            <a:r>
              <a:rPr lang="ru-RU" sz="2400" dirty="0"/>
              <a:t>, критично </a:t>
            </a:r>
            <a:r>
              <a:rPr lang="ru-RU" sz="2400" dirty="0" err="1"/>
              <a:t>оцінює</a:t>
            </a:r>
            <a:r>
              <a:rPr lang="ru-RU" sz="2400" dirty="0"/>
              <a:t> </a:t>
            </a:r>
            <a:r>
              <a:rPr lang="ru-RU" sz="2400" dirty="0" err="1"/>
              <a:t>інформацію</a:t>
            </a:r>
            <a:r>
              <a:rPr lang="ru-RU" sz="2400" dirty="0"/>
              <a:t> в текстах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, </a:t>
            </a:r>
            <a:r>
              <a:rPr lang="ru-RU" sz="2400" dirty="0" err="1"/>
              <a:t>використовує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для </a:t>
            </a:r>
            <a:r>
              <a:rPr lang="ru-RU" sz="2400" dirty="0" err="1"/>
              <a:t>збагачення</a:t>
            </a:r>
            <a:r>
              <a:rPr lang="ru-RU" sz="2400" dirty="0"/>
              <a:t> </a:t>
            </a:r>
            <a:r>
              <a:rPr lang="ru-RU" sz="2400" dirty="0" err="1"/>
              <a:t>власного</a:t>
            </a:r>
            <a:r>
              <a:rPr lang="ru-RU" sz="2400" dirty="0"/>
              <a:t> </a:t>
            </a:r>
            <a:r>
              <a:rPr lang="ru-RU" sz="2400" dirty="0" err="1"/>
              <a:t>досвіду</a:t>
            </a:r>
            <a:r>
              <a:rPr lang="ru-RU" sz="2400" dirty="0"/>
              <a:t>». </a:t>
            </a:r>
            <a:endParaRPr lang="ru-RU" sz="2400" dirty="0" smtClean="0"/>
          </a:p>
          <a:p>
            <a:r>
              <a:rPr lang="ru-RU" sz="2400" dirty="0"/>
              <a:t>	</a:t>
            </a:r>
            <a:r>
              <a:rPr lang="ru-RU" sz="2400" dirty="0" err="1" smtClean="0"/>
              <a:t>Розуміти</a:t>
            </a:r>
            <a:r>
              <a:rPr lang="ru-RU" sz="2400" dirty="0" smtClean="0"/>
              <a:t> </a:t>
            </a:r>
            <a:r>
              <a:rPr lang="ru-RU" sz="2400" dirty="0" err="1"/>
              <a:t>прочитане</a:t>
            </a:r>
            <a:r>
              <a:rPr lang="ru-RU" sz="2400" dirty="0"/>
              <a:t> – </a:t>
            </a:r>
            <a:r>
              <a:rPr lang="ru-RU" sz="2400" dirty="0" err="1"/>
              <a:t>ключова</a:t>
            </a:r>
            <a:r>
              <a:rPr lang="ru-RU" sz="2400" dirty="0"/>
              <a:t> </a:t>
            </a:r>
            <a:r>
              <a:rPr lang="ru-RU" sz="2400" dirty="0" err="1"/>
              <a:t>навичка</a:t>
            </a:r>
            <a:r>
              <a:rPr lang="ru-RU" sz="2400" dirty="0"/>
              <a:t>, яка </a:t>
            </a:r>
            <a:r>
              <a:rPr lang="ru-RU" sz="2400" dirty="0" err="1"/>
              <a:t>потрібна</a:t>
            </a:r>
            <a:r>
              <a:rPr lang="ru-RU" sz="2400" dirty="0"/>
              <a:t> для </a:t>
            </a:r>
            <a:r>
              <a:rPr lang="ru-RU" sz="2400" dirty="0" err="1"/>
              <a:t>успішного</a:t>
            </a:r>
            <a:r>
              <a:rPr lang="ru-RU" sz="2400" dirty="0"/>
              <a:t> </a:t>
            </a:r>
            <a:r>
              <a:rPr lang="ru-RU" sz="2400" dirty="0" err="1"/>
              <a:t>здобуття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. І </a:t>
            </a:r>
            <a:r>
              <a:rPr lang="ru-RU" sz="2400" dirty="0" err="1"/>
              <a:t>науковці</a:t>
            </a:r>
            <a:r>
              <a:rPr lang="ru-RU" sz="2400" dirty="0"/>
              <a:t>, і </a:t>
            </a:r>
            <a:r>
              <a:rPr lang="ru-RU" sz="2400" dirty="0" err="1"/>
              <a:t>вчителі</a:t>
            </a:r>
            <a:r>
              <a:rPr lang="ru-RU" sz="2400" dirty="0"/>
              <a:t>-практики </a:t>
            </a:r>
            <a:r>
              <a:rPr lang="ru-RU" sz="2400" dirty="0" err="1"/>
              <a:t>сходяться</a:t>
            </a:r>
            <a:r>
              <a:rPr lang="ru-RU" sz="2400" dirty="0"/>
              <a:t> у </a:t>
            </a:r>
            <a:r>
              <a:rPr lang="ru-RU" sz="2400" dirty="0" err="1"/>
              <a:t>думці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якщо</a:t>
            </a:r>
            <a:r>
              <a:rPr lang="ru-RU" sz="2400" dirty="0"/>
              <a:t> систематично </a:t>
            </a:r>
            <a:r>
              <a:rPr lang="ru-RU" sz="2400" dirty="0" err="1"/>
              <a:t>опановувати</a:t>
            </a:r>
            <a:r>
              <a:rPr lang="ru-RU" sz="2400" dirty="0"/>
              <a:t> з </a:t>
            </a:r>
            <a:r>
              <a:rPr lang="ru-RU" sz="2400" dirty="0" err="1"/>
              <a:t>учнями</a:t>
            </a:r>
            <a:r>
              <a:rPr lang="ru-RU" sz="2400" dirty="0"/>
              <a:t> </a:t>
            </a:r>
            <a:r>
              <a:rPr lang="ru-RU" sz="2400" dirty="0" err="1"/>
              <a:t>прийоми</a:t>
            </a:r>
            <a:r>
              <a:rPr lang="ru-RU" sz="2400" dirty="0"/>
              <a:t> </a:t>
            </a:r>
            <a:r>
              <a:rPr lang="ru-RU" sz="2400" dirty="0" err="1"/>
              <a:t>розуміння</a:t>
            </a:r>
            <a:r>
              <a:rPr lang="ru-RU" sz="2400" dirty="0"/>
              <a:t> </a:t>
            </a:r>
            <a:r>
              <a:rPr lang="ru-RU" sz="2400" dirty="0" err="1"/>
              <a:t>прочитаного</a:t>
            </a:r>
            <a:r>
              <a:rPr lang="ru-RU" sz="2400" dirty="0"/>
              <a:t> тексту,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забезпечить</a:t>
            </a:r>
            <a:r>
              <a:rPr lang="ru-RU" sz="2400" dirty="0"/>
              <a:t> </a:t>
            </a:r>
            <a:r>
              <a:rPr lang="ru-RU" sz="2400" dirty="0" err="1"/>
              <a:t>їм</a:t>
            </a:r>
            <a:r>
              <a:rPr lang="ru-RU" sz="2400" dirty="0"/>
              <a:t> </a:t>
            </a:r>
            <a:r>
              <a:rPr lang="ru-RU" sz="2400" dirty="0" err="1"/>
              <a:t>стабільний</a:t>
            </a:r>
            <a:r>
              <a:rPr lang="ru-RU" sz="2400" dirty="0"/>
              <a:t> </a:t>
            </a:r>
            <a:r>
              <a:rPr lang="ru-RU" sz="2400" dirty="0" err="1"/>
              <a:t>прогрес</a:t>
            </a:r>
            <a:r>
              <a:rPr lang="ru-RU" sz="2400" dirty="0"/>
              <a:t> у </a:t>
            </a:r>
            <a:r>
              <a:rPr lang="ru-RU" sz="2400" dirty="0" err="1"/>
              <a:t>навчанні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06356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6" t="25443" r="8323" b="24479"/>
          <a:stretch/>
        </p:blipFill>
        <p:spPr bwMode="auto">
          <a:xfrm>
            <a:off x="2558" y="41671"/>
            <a:ext cx="91685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t="34991" b="25414"/>
          <a:stretch/>
        </p:blipFill>
        <p:spPr bwMode="auto">
          <a:xfrm>
            <a:off x="32725" y="21590"/>
            <a:ext cx="4848225" cy="3407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728" y="3238113"/>
            <a:ext cx="2829230" cy="361988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5292080" y="1412776"/>
            <a:ext cx="3962296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55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2" t="25856" r="7822" b="241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b="4932"/>
          <a:stretch/>
        </p:blipFill>
        <p:spPr>
          <a:xfrm>
            <a:off x="1115616" y="1124744"/>
            <a:ext cx="70567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92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65" t="25948" r="8171" b="24603"/>
          <a:stretch/>
        </p:blipFill>
        <p:spPr bwMode="auto">
          <a:xfrm>
            <a:off x="-108520" y="3381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1619672" y="188640"/>
            <a:ext cx="6584563" cy="62889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40352" y="6021288"/>
            <a:ext cx="463883" cy="456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76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65" t="25948" r="8171" b="24603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302" t="22489" r="36289" b="15066"/>
          <a:stretch/>
        </p:blipFill>
        <p:spPr bwMode="auto">
          <a:xfrm>
            <a:off x="5148064" y="72663"/>
            <a:ext cx="3865750" cy="5444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663" t="19214" r="34244" b="12227"/>
          <a:stretch/>
        </p:blipFill>
        <p:spPr bwMode="auto">
          <a:xfrm>
            <a:off x="1475656" y="72663"/>
            <a:ext cx="2808312" cy="3037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800" t="18559" r="34652" b="11572"/>
          <a:stretch/>
        </p:blipFill>
        <p:spPr bwMode="auto">
          <a:xfrm>
            <a:off x="1475656" y="3127204"/>
            <a:ext cx="2808312" cy="3339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9697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2" t="25856" r="7822" b="241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1309869" y="620688"/>
            <a:ext cx="7016611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48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9" t="25666" r="8276" b="24376"/>
          <a:stretch/>
        </p:blipFill>
        <p:spPr bwMode="auto">
          <a:xfrm>
            <a:off x="34347" y="0"/>
            <a:ext cx="910965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260648"/>
            <a:ext cx="2979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 Робота з текстом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3644" y="137537"/>
            <a:ext cx="2188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Леся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Мовчун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"Арфа для павучка"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✔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87" y="888922"/>
            <a:ext cx="612140" cy="6121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123728" y="1024009"/>
            <a:ext cx="525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Хто сказав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Розрізні завдання в групах)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945" t="18552" r="19263" b="11944"/>
          <a:stretch/>
        </p:blipFill>
        <p:spPr bwMode="auto">
          <a:xfrm>
            <a:off x="374752" y="1576795"/>
            <a:ext cx="3497951" cy="3358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535" t="18552" r="19672" b="11944"/>
          <a:stretch/>
        </p:blipFill>
        <p:spPr bwMode="auto">
          <a:xfrm>
            <a:off x="4139952" y="1585098"/>
            <a:ext cx="4070792" cy="3350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706" t="18771" r="19262" b="12261"/>
          <a:stretch/>
        </p:blipFill>
        <p:spPr bwMode="auto">
          <a:xfrm>
            <a:off x="2123727" y="4257164"/>
            <a:ext cx="3691580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✔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78" y="5076665"/>
            <a:ext cx="612140" cy="61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✔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141" y="5688805"/>
            <a:ext cx="612140" cy="6121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425734" y="5076665"/>
            <a:ext cx="2718266" cy="54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Віднови послідовність.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12468" y="5872878"/>
            <a:ext cx="2718266" cy="54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Загублене слово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68168" y="6495294"/>
            <a:ext cx="1781029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Валентина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Симчук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58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9" t="25666" r="8276" b="24376"/>
          <a:stretch/>
        </p:blipFill>
        <p:spPr bwMode="auto">
          <a:xfrm>
            <a:off x="34347" y="0"/>
            <a:ext cx="910965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260648"/>
            <a:ext cx="2979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 Робота з текстом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" y="0"/>
            <a:ext cx="307053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65" y="1849845"/>
            <a:ext cx="3373343" cy="450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07027"/>
            <a:ext cx="3175179" cy="424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029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2" t="25856" r="7822" b="24198"/>
          <a:stretch/>
        </p:blipFill>
        <p:spPr bwMode="auto">
          <a:xfrm>
            <a:off x="0" y="8695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9837" t="18559" r="19905" b="4804"/>
          <a:stretch/>
        </p:blipFill>
        <p:spPr bwMode="auto">
          <a:xfrm>
            <a:off x="5580112" y="1267830"/>
            <a:ext cx="3312368" cy="4249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50000" r="58788" b="24148"/>
          <a:stretch/>
        </p:blipFill>
        <p:spPr bwMode="auto">
          <a:xfrm>
            <a:off x="1259632" y="-42582"/>
            <a:ext cx="4176464" cy="335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 t="50943" r="58610" b="24529"/>
          <a:stretch/>
        </p:blipFill>
        <p:spPr bwMode="auto">
          <a:xfrm>
            <a:off x="1367644" y="3466397"/>
            <a:ext cx="4068452" cy="337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836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9" t="25666" r="8276" b="24376"/>
          <a:stretch/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033" t="24880" r="37290" b="17366"/>
          <a:stretch/>
        </p:blipFill>
        <p:spPr bwMode="auto">
          <a:xfrm>
            <a:off x="49425" y="1205430"/>
            <a:ext cx="4164158" cy="5539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20146" r="22361" b="22356"/>
          <a:stretch/>
        </p:blipFill>
        <p:spPr bwMode="auto">
          <a:xfrm>
            <a:off x="4355976" y="2348880"/>
            <a:ext cx="4684509" cy="325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3583" y="80628"/>
            <a:ext cx="273630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Читання з перешкодами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95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2" t="25856" r="7822" b="241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0124" t="18822" r="19505" b="12575"/>
          <a:stretch/>
        </p:blipFill>
        <p:spPr bwMode="auto">
          <a:xfrm>
            <a:off x="1187624" y="3933056"/>
            <a:ext cx="3384376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9504" t="19814" r="20124" b="13653"/>
          <a:stretch/>
        </p:blipFill>
        <p:spPr bwMode="auto">
          <a:xfrm>
            <a:off x="251520" y="1412776"/>
            <a:ext cx="3024336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19504" t="18822" r="20124" b="12079"/>
          <a:stretch/>
        </p:blipFill>
        <p:spPr bwMode="auto">
          <a:xfrm>
            <a:off x="4572000" y="1325690"/>
            <a:ext cx="4161631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135293"/>
            <a:ext cx="619268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Робота з фразеологізмами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885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3" t="26187" r="7952" b="2451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98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65" t="25948" r="8171" b="24603"/>
          <a:stretch/>
        </p:blipFill>
        <p:spPr bwMode="auto">
          <a:xfrm>
            <a:off x="-108520" y="1623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55643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sz="2400" dirty="0"/>
              <a:t>wordwall.net/uk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16632"/>
            <a:ext cx="640871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Платформа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ORDWALL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t="18976" r="25906" b="11404"/>
          <a:stretch/>
        </p:blipFill>
        <p:spPr bwMode="auto">
          <a:xfrm>
            <a:off x="5332040" y="887016"/>
            <a:ext cx="3764316" cy="246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18651" r="26088" b="11166"/>
          <a:stretch/>
        </p:blipFill>
        <p:spPr bwMode="auto">
          <a:xfrm>
            <a:off x="107504" y="2862222"/>
            <a:ext cx="5760640" cy="384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165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2" t="25856" r="7822" b="241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34073" r="6012" b="11436"/>
          <a:stretch/>
        </p:blipFill>
        <p:spPr bwMode="auto">
          <a:xfrm>
            <a:off x="1763688" y="0"/>
            <a:ext cx="7020272" cy="267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17805" r="26094" b="17539"/>
          <a:stretch/>
        </p:blipFill>
        <p:spPr bwMode="auto">
          <a:xfrm>
            <a:off x="132058" y="2564904"/>
            <a:ext cx="472797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18575" r="26103" b="17718"/>
          <a:stretch/>
        </p:blipFill>
        <p:spPr bwMode="auto">
          <a:xfrm>
            <a:off x="4884178" y="2996952"/>
            <a:ext cx="4314894" cy="308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110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5" t="29947" r="13623" b="215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6237312"/>
            <a:ext cx="5366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https://www.liveworksheets.com/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0686" y="188640"/>
            <a:ext cx="5112569" cy="7647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Платформа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LiveWorksheets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2" t="31319" r="40451" b="23574"/>
          <a:stretch/>
        </p:blipFill>
        <p:spPr bwMode="auto">
          <a:xfrm>
            <a:off x="220686" y="1063433"/>
            <a:ext cx="3779168" cy="520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4092" r="41031" b="20215"/>
          <a:stretch/>
        </p:blipFill>
        <p:spPr bwMode="auto">
          <a:xfrm>
            <a:off x="4139952" y="1063433"/>
            <a:ext cx="3528392" cy="520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309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65" t="25948" r="8171" b="24603"/>
          <a:stretch/>
        </p:blipFill>
        <p:spPr bwMode="auto">
          <a:xfrm>
            <a:off x="-108520" y="1623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0" r="38726" b="20730"/>
          <a:stretch/>
        </p:blipFill>
        <p:spPr bwMode="auto">
          <a:xfrm>
            <a:off x="2638429" y="132881"/>
            <a:ext cx="6012160" cy="329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3" t="26898" r="38699" b="21738"/>
          <a:stretch/>
        </p:blipFill>
        <p:spPr bwMode="auto">
          <a:xfrm>
            <a:off x="1547664" y="3430621"/>
            <a:ext cx="2448272" cy="342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7" t="29155" r="26455" b="11190"/>
          <a:stretch/>
        </p:blipFill>
        <p:spPr bwMode="auto">
          <a:xfrm>
            <a:off x="3995936" y="3655899"/>
            <a:ext cx="3930488" cy="297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401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54" t="25715" r="11623" b="3124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550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58" t="28468" r="12170" b="3053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290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75" t="28558" r="12325" b="30623"/>
          <a:stretch/>
        </p:blipFill>
        <p:spPr bwMode="auto">
          <a:xfrm>
            <a:off x="-9252" y="8425"/>
            <a:ext cx="9153252" cy="68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07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44" t="28220" r="12223" b="304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21376876">
            <a:off x="2339752" y="332656"/>
            <a:ext cx="381642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КУБИКИ РОРІ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1412776"/>
            <a:ext cx="5256584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Кубики 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Рорі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– мистецтво цікавої розповіді або крок до творчого мислення дітей молодшого шкільного віку»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, які допоможуть згуртувати дитячий колектив, сприятимуть розвитку творчості та креативності.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Розвиваємо фантазію та комунікативні навики з Rory's Story Cubes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8" b="100000" l="8000" r="98600">
                        <a14:foregroundMark x1="30800" y1="12601" x2="30800" y2="12601"/>
                        <a14:foregroundMark x1="8000" y1="12064" x2="8000" y2="12064"/>
                        <a14:foregroundMark x1="94600" y1="55228" x2="94600" y2="55228"/>
                        <a14:foregroundMark x1="98600" y1="51475" x2="98600" y2="51475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02" y="3355975"/>
            <a:ext cx="4658995" cy="3502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658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5" t="27949" r="12113" b="30035"/>
          <a:stretch/>
        </p:blipFill>
        <p:spPr bwMode="auto">
          <a:xfrm>
            <a:off x="0" y="55576"/>
            <a:ext cx="9144000" cy="684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Це 9 кубиків, і на кожній їх грані – найрізноманітніші картинки: піраміди, черепахи, фонтани і багато іншого.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 descr="Как появились Кубики Историй Rory's Story Cubes - Лаборатория Игр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5345"/>
            <a:ext cx="1763688" cy="2021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787826" y="983053"/>
            <a:ext cx="712879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 чому вона така популярна? Бо для, щоб порадувати неповторною історією, гравцеві варто просто кинути кубики на поверхню, сказати "Одного разу .." і одразу продовжити створювати історію використовуючи дев'ять символів на гранях кісток – кубиків.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Гикач играет в Кубики историй Рори (Rory's Story Cubes) - Настольные игры |  Купить настольную игру в Украине, Киеве по низкой цене | интернет магазин  Geekach Shop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96" r="100000">
                        <a14:foregroundMark x1="15909" y1="19727" x2="16206" y2="28027"/>
                        <a14:foregroundMark x1="86858" y1="23145" x2="84684" y2="31348"/>
                        <a14:foregroundMark x1="93676" y1="47070" x2="91008" y2="53418"/>
                        <a14:foregroundMark x1="83103" y1="74902" x2="73123" y2="83789"/>
                        <a14:foregroundMark x1="46047" y1="79199" x2="40119" y2="87402"/>
                        <a14:foregroundMark x1="40119" y1="87598" x2="40119" y2="87598"/>
                        <a14:foregroundMark x1="11067" y1="70020" x2="11067" y2="70020"/>
                        <a14:foregroundMark x1="9783" y1="51172" x2="9783" y2="51172"/>
                        <a14:foregroundMark x1="8226" y1="48567" x2="8226" y2="48567"/>
                        <a14:foregroundMark x1="13065" y1="73567" x2="13065" y2="73567"/>
                        <a14:foregroundMark x1="10645" y1="77070" x2="7742" y2="67197"/>
                        <a14:foregroundMark x1="8226" y1="46815" x2="6452" y2="61306"/>
                        <a14:foregroundMark x1="10000" y1="56688" x2="10000" y2="56688"/>
                        <a14:foregroundMark x1="10645" y1="56688" x2="10645" y2="56688"/>
                        <a14:foregroundMark x1="10645" y1="56051" x2="10645" y2="56051"/>
                        <a14:foregroundMark x1="14194" y1="54299" x2="14194" y2="54299"/>
                        <a14:foregroundMark x1="10000" y1="80096" x2="10000" y2="80096"/>
                        <a14:foregroundMark x1="45484" y1="77707" x2="42581" y2="75955"/>
                        <a14:foregroundMark x1="81613" y1="72452" x2="71452" y2="81210"/>
                        <a14:foregroundMark x1="82742" y1="84713" x2="80323" y2="77070"/>
                        <a14:foregroundMark x1="10645" y1="46178" x2="13548" y2="51433"/>
                        <a14:foregroundMark x1="46129" y1="13376" x2="46129" y2="13376"/>
                        <a14:foregroundMark x1="73226" y1="12898" x2="73226" y2="12898"/>
                        <a14:foregroundMark x1="28387" y1="18153" x2="30161" y2="23885"/>
                        <a14:foregroundMark x1="30161" y1="23885" x2="30161" y2="23885"/>
                        <a14:foregroundMark x1="13548" y1="79459" x2="10000" y2="73567"/>
                        <a14:foregroundMark x1="93387" y1="45064" x2="89355" y2="46338"/>
                        <a14:backgroundMark x1="21245" y1="8594" x2="23518" y2="8594"/>
                        <a14:backgroundMark x1="23715" y1="8789" x2="23715" y2="8789"/>
                        <a14:backgroundMark x1="28755" y1="9863" x2="58004" y2="6152"/>
                        <a14:backgroundMark x1="63340" y1="3906" x2="59585" y2="12891"/>
                        <a14:backgroundMark x1="59585" y1="12891" x2="59585" y2="12891"/>
                        <a14:backgroundMark x1="83696" y1="5078" x2="79150" y2="17480"/>
                        <a14:backgroundMark x1="76877" y1="31250" x2="81522" y2="57617"/>
                        <a14:backgroundMark x1="78261" y1="63965" x2="41008" y2="68359"/>
                        <a14:backgroundMark x1="39921" y1="68262" x2="39921" y2="68262"/>
                        <a14:backgroundMark x1="30830" y1="65039" x2="61759" y2="61133"/>
                        <a14:backgroundMark x1="61759" y1="61035" x2="70455" y2="6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50758"/>
            <a:ext cx="2476500" cy="223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504" y="2816478"/>
            <a:ext cx="1646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/>
              <a:t>Рорі</a:t>
            </a:r>
            <a:r>
              <a:rPr lang="uk-UA" dirty="0"/>
              <a:t> </a:t>
            </a:r>
            <a:r>
              <a:rPr lang="uk-UA" dirty="0" err="1"/>
              <a:t>О’Коннор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44618" y="281647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Згодом винахідник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Рорі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розробив декілька додаткових варіантів малюнків, які поділив за певними сферами: «Дії», «Подорожі», «Фантазія», «Звірі», «Медицина», «Космос», «Казки», «Порятунок», «Спорт», «Середньовіччя» та інші.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Как научить детей решать проблемы с помощью кубиков Rory's Story"/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0" r="947" b="10930"/>
          <a:stretch/>
        </p:blipFill>
        <p:spPr bwMode="auto">
          <a:xfrm>
            <a:off x="1710496" y="5267022"/>
            <a:ext cx="4411124" cy="161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8420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5" t="27949" r="12113" b="30035"/>
          <a:stretch/>
        </p:blipFill>
        <p:spPr bwMode="auto">
          <a:xfrm>
            <a:off x="46485" y="11626"/>
            <a:ext cx="9144000" cy="684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3" descr="https://www.storycubes.com/wp-content/uploads/sites/3/2019/09/de.pn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6338">
            <a:off x="5269526" y="875441"/>
            <a:ext cx="4679965" cy="164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89756" y="195590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ВИКОРИСТАННЯ КУБИКА РОРІ В ОСВІТНЬОМУ ПРОЦЕСІ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742459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ізноманітні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кубики будуть цілком доречні під час будь-якого моменту навчання. Наприклад, на перерві: дитина може гратися і створювати історію одночасно.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 ранкових зустрічах: дитині можна запропонувати витягнути кубик, і за допомогою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випавшого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зображення розповісти про свій настрій.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3968" y="285293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Вправа «Ми друзі і це наша історія»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Вчитель поміщає всі кубики у мішечок. Разом з дітьми класу придумують, яку назву матиме їх історія. Розпочинає історію вчитель з фрази «Одного разу...», потім кожна дитина по черзі дістає кубик з мішечка, і з його допомогою доповнює історію.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2852936"/>
            <a:ext cx="3312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Вправа «Асоціації»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Дитина обирає собі зображення на кубику і добирає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асоціацію. Також можна варіювати вправу: добирати ознаки предметів.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Наприклад, «ялинка» - колюча, зелена, висока.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09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3" t="26164" r="7923" b="245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2420888"/>
            <a:ext cx="180020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МОТИВАЦІЯ ДО НАВЧАННЯ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27376" y="2276872"/>
            <a:ext cx="180020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ВІЛЬНЕ ВОЛОДІННЯ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2276872"/>
            <a:ext cx="180020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РОЗУМІННЯ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3573016"/>
            <a:ext cx="2448407" cy="2808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зануреність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 середовище читачів ( привабливі книги та інші ресурси які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привертають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увагу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 спонукають читати) 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чні повинні бачити себе успішними читачами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07904" y="3510136"/>
            <a:ext cx="2397022" cy="2871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датність точно 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озпізнавати слова та читати текст з легкістю, темпом і автоматизмом (швидке, точне та легке визначення слів)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8214" y="3501008"/>
            <a:ext cx="2412268" cy="2880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здатність розуміти зміст тексту, уміти розмірковувати над ним і вчитися на його сенсах (фонові знання, цілі, мислення)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3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0" t="26038" r="8236" b="24781"/>
          <a:stretch/>
        </p:blipFill>
        <p:spPr bwMode="auto">
          <a:xfrm>
            <a:off x="17019" y="475"/>
            <a:ext cx="9146251" cy="68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35" t="21557" r="3954" b="13498"/>
          <a:stretch/>
        </p:blipFill>
        <p:spPr bwMode="auto">
          <a:xfrm>
            <a:off x="1763688" y="559938"/>
            <a:ext cx="6249432" cy="375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468734"/>
            <a:ext cx="1304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олесо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653136"/>
            <a:ext cx="325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https://wheelofnames.com/uk/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70165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9" t="26212" r="8249" b="24685"/>
          <a:stretch/>
        </p:blipFill>
        <p:spPr bwMode="auto">
          <a:xfrm>
            <a:off x="-108520" y="2375"/>
            <a:ext cx="9252520" cy="68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980728"/>
            <a:ext cx="71287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err="1">
                <a:latin typeface="Segoe Script" pitchFamily="34" charset="0"/>
              </a:rPr>
              <a:t>Дякую</a:t>
            </a:r>
            <a:r>
              <a:rPr lang="ru-RU" sz="6600" dirty="0">
                <a:latin typeface="Segoe Script" pitchFamily="34" charset="0"/>
              </a:rPr>
              <a:t> </a:t>
            </a:r>
            <a:r>
              <a:rPr lang="ru-RU" sz="6600" dirty="0" smtClean="0">
                <a:latin typeface="Segoe Script" pitchFamily="34" charset="0"/>
              </a:rPr>
              <a:t>за</a:t>
            </a:r>
          </a:p>
          <a:p>
            <a:r>
              <a:rPr lang="uk-UA" sz="6600" dirty="0">
                <a:latin typeface="Segoe Script" pitchFamily="34" charset="0"/>
              </a:rPr>
              <a:t> </a:t>
            </a:r>
            <a:r>
              <a:rPr lang="uk-UA" sz="6600" dirty="0" smtClean="0">
                <a:latin typeface="Segoe Script" pitchFamily="34" charset="0"/>
              </a:rPr>
              <a:t> </a:t>
            </a:r>
            <a:r>
              <a:rPr lang="ru-RU" sz="6600" dirty="0">
                <a:latin typeface="Segoe Script" pitchFamily="34" charset="0"/>
              </a:rPr>
              <a:t> </a:t>
            </a:r>
            <a:r>
              <a:rPr lang="ru-RU" sz="6600" dirty="0" smtClean="0">
                <a:latin typeface="Segoe Script" pitchFamily="34" charset="0"/>
              </a:rPr>
              <a:t>     </a:t>
            </a:r>
            <a:r>
              <a:rPr lang="ru-RU" sz="6600" dirty="0" err="1" smtClean="0">
                <a:latin typeface="Segoe Script" pitchFamily="34" charset="0"/>
              </a:rPr>
              <a:t>увагу</a:t>
            </a:r>
            <a:r>
              <a:rPr lang="ru-RU" sz="6600" dirty="0">
                <a:latin typeface="Segoe Script" pitchFamily="34" charset="0"/>
              </a:rPr>
              <a:t>!</a:t>
            </a:r>
            <a:endParaRPr lang="ru-RU" sz="6600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956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9" t="25574" r="7991" b="24279"/>
          <a:stretch/>
        </p:blipFill>
        <p:spPr bwMode="auto">
          <a:xfrm>
            <a:off x="1" y="7640"/>
            <a:ext cx="9143999" cy="685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ятиугольник 4"/>
          <p:cNvSpPr/>
          <p:nvPr/>
        </p:nvSpPr>
        <p:spPr>
          <a:xfrm>
            <a:off x="323528" y="116632"/>
            <a:ext cx="3240360" cy="1368152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Script" pitchFamily="34" charset="0"/>
              </a:rPr>
              <a:t>П'ять типів</a:t>
            </a:r>
          </a:p>
          <a:p>
            <a:pPr algn="ctr"/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Script" pitchFamily="34" charset="0"/>
              </a:rPr>
              <a:t>читачів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7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7" t="25774" r="7714" b="24149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389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4" t="25573" r="8081" b="243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188640"/>
            <a:ext cx="5544616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Segoe Script" pitchFamily="34" charset="0"/>
              </a:rPr>
              <a:t>Метапред</a:t>
            </a:r>
            <a:r>
              <a:rPr lang="uk-UA" sz="2400" b="1" dirty="0" err="1" smtClean="0">
                <a:latin typeface="Segoe Script" pitchFamily="34" charset="0"/>
              </a:rPr>
              <a:t>метні</a:t>
            </a:r>
            <a:r>
              <a:rPr lang="uk-UA" sz="2400" b="1" dirty="0" smtClean="0">
                <a:latin typeface="Segoe Script" pitchFamily="34" charset="0"/>
              </a:rPr>
              <a:t> результати засвоєння навичок усвідомленого читання  </a:t>
            </a:r>
            <a:endParaRPr lang="ru-RU" sz="2400" b="1" dirty="0">
              <a:latin typeface="Segoe Scrip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84784"/>
            <a:ext cx="8136904" cy="6480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Знаходити в тексті необхідну інформацію, орієнтуватися в змісті тексту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276872"/>
            <a:ext cx="1368152" cy="352839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Резюмува-ти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головну ідею тексту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84310" y="2272613"/>
            <a:ext cx="2016224" cy="136815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Розуміти цілісний зміст тексту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723627" y="3672122"/>
            <a:ext cx="1872208" cy="68407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4432853"/>
            <a:ext cx="2088232" cy="136815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Вміння структурувати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13938" y="2276872"/>
            <a:ext cx="1044116" cy="3528392"/>
          </a:xfrm>
          <a:prstGeom prst="rect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УСВІДОМЛЕНЕ   ЧИТАННЯ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24328" y="2309394"/>
            <a:ext cx="1512168" cy="352839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Встановлю-вати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взаємозв'я-зок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подій, явищ,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проце-сів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,що описуються в тексті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92080" y="2272613"/>
            <a:ext cx="2088232" cy="136815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Перетворювати текст в іншу модальність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47219" y="4437112"/>
            <a:ext cx="2088232" cy="136815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Критично оцінювати зміст і форму тексту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5508104" y="3696327"/>
            <a:ext cx="1872208" cy="651453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116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0" t="25659" r="8223" b="247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1556792"/>
            <a:ext cx="1296144" cy="14401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/>
              <a:t>Д</a:t>
            </a:r>
            <a:r>
              <a:rPr lang="uk-UA" sz="1600" dirty="0" err="1" smtClean="0"/>
              <a:t>ефіцит</a:t>
            </a:r>
            <a:r>
              <a:rPr lang="uk-UA" sz="1600" dirty="0" smtClean="0"/>
              <a:t> уваги ( до 15 хвилин) та </a:t>
            </a:r>
            <a:r>
              <a:rPr lang="uk-UA" sz="1600" dirty="0" err="1" smtClean="0"/>
              <a:t>гіперактив-ність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144454"/>
            <a:ext cx="1016496" cy="12241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err="1" smtClean="0"/>
              <a:t>Кліпове</a:t>
            </a:r>
            <a:r>
              <a:rPr lang="uk-UA" sz="1600" dirty="0" smtClean="0"/>
              <a:t> мислення (8-28 секунд)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0"/>
            <a:ext cx="2592288" cy="98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dirty="0" smtClean="0"/>
              <a:t>«Життя сьогодні і зараз». Бажання щастя (фізичного та психологічного комфорту)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12360" y="1657400"/>
            <a:ext cx="1296144" cy="11799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Народжені з планшетом у руках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84168" y="4941168"/>
            <a:ext cx="1440160" cy="5331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Креативність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4761047"/>
            <a:ext cx="1224136" cy="7044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Покоління споживачів 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96336" y="5357936"/>
            <a:ext cx="1512168" cy="13834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dirty="0" err="1" smtClean="0"/>
              <a:t>Сконцентрова-ні</a:t>
            </a:r>
            <a:r>
              <a:rPr lang="uk-UA" sz="1600" dirty="0" smtClean="0"/>
              <a:t> на </a:t>
            </a:r>
            <a:r>
              <a:rPr lang="uk-UA" sz="1600" dirty="0" err="1" smtClean="0"/>
              <a:t>коротко-термінових</a:t>
            </a:r>
            <a:r>
              <a:rPr lang="uk-UA" sz="1600" dirty="0" smtClean="0"/>
              <a:t> цілях 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4236674"/>
            <a:ext cx="1512168" cy="7044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Відсутність </a:t>
            </a:r>
          </a:p>
          <a:p>
            <a:pPr algn="ctr"/>
            <a:r>
              <a:rPr lang="uk-UA" sz="1600" dirty="0" smtClean="0"/>
              <a:t>лояльності 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4509120"/>
            <a:ext cx="1512168" cy="9651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dirty="0" smtClean="0"/>
              <a:t>Індивідуалізм, схильність до </a:t>
            </a:r>
            <a:r>
              <a:rPr lang="uk-UA" sz="1600" dirty="0" err="1" smtClean="0"/>
              <a:t>аутичності</a:t>
            </a:r>
            <a:r>
              <a:rPr lang="uk-UA" sz="1600" dirty="0" smtClean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4972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2" t="25759" r="8450" b="24279"/>
          <a:stretch/>
        </p:blipFill>
        <p:spPr bwMode="auto">
          <a:xfrm>
            <a:off x="9398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159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590</Words>
  <Application>Microsoft Office PowerPoint</Application>
  <PresentationFormat>Экран (4:3)</PresentationFormat>
  <Paragraphs>80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User1</cp:lastModifiedBy>
  <cp:revision>63</cp:revision>
  <cp:lastPrinted>2024-03-25T23:14:35Z</cp:lastPrinted>
  <dcterms:created xsi:type="dcterms:W3CDTF">2024-03-03T09:56:39Z</dcterms:created>
  <dcterms:modified xsi:type="dcterms:W3CDTF">2024-03-25T23:29:46Z</dcterms:modified>
</cp:coreProperties>
</file>