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6" r:id="rId13"/>
    <p:sldId id="269" r:id="rId14"/>
    <p:sldId id="267" r:id="rId15"/>
  </p:sldIdLst>
  <p:sldSz cx="12192000" cy="6858000"/>
  <p:notesSz cx="6858000" cy="9144000"/>
  <p:defaultTextStyle>
    <a:defPPr lvl="0">
      <a:defRPr lang="ru-UA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952" userDrawn="1">
          <p15:clr>
            <a:srgbClr val="A4A3A4"/>
          </p15:clr>
        </p15:guide>
        <p15:guide id="4" orient="horz" pos="424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A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543" y="60"/>
      </p:cViewPr>
      <p:guideLst>
        <p:guide orient="horz" pos="2160"/>
        <p:guide pos="3840"/>
        <p:guide orient="horz" pos="3952"/>
        <p:guide orient="horz" pos="424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AFDCB-1E97-F348-A504-EC5EB853AE24}" type="datetimeFigureOut">
              <a:rPr lang="ru-UA" smtClean="0"/>
              <a:t>01/31/2024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1C358-152D-3B45-B94E-6C9FB359556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7744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1C358-152D-3B45-B94E-6C9FB359556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10706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1C358-152D-3B45-B94E-6C9FB359556C}" type="slidenum">
              <a:rPr lang="ru-UA" smtClean="0"/>
              <a:t>4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39775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1C358-152D-3B45-B94E-6C9FB359556C}" type="slidenum">
              <a:rPr lang="ru-UA" smtClean="0"/>
              <a:t>8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582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1C358-152D-3B45-B94E-6C9FB359556C}" type="slidenum">
              <a:rPr lang="ru-UA" smtClean="0"/>
              <a:t>10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40276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1C358-152D-3B45-B94E-6C9FB359556C}" type="slidenum">
              <a:rPr lang="ru-UA" smtClean="0"/>
              <a:t>11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10496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Мобільний</a:t>
            </a:r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dirty="0" err="1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додаток</a:t>
            </a:r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 «Брама» - </a:t>
            </a:r>
            <a:r>
              <a:rPr lang="ru-RU" dirty="0" err="1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що</a:t>
            </a:r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dirty="0" err="1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функціонуватиме</a:t>
            </a:r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 як </a:t>
            </a:r>
            <a:r>
              <a:rPr lang="ru-RU" dirty="0" err="1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телеграм</a:t>
            </a:r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 бот, </a:t>
            </a:r>
            <a:r>
              <a:rPr lang="ru-RU" dirty="0" err="1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тобто</a:t>
            </a:r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dirty="0" err="1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прийматиме</a:t>
            </a:r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 та </a:t>
            </a:r>
            <a:r>
              <a:rPr lang="ru-RU" dirty="0" err="1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видаватиме</a:t>
            </a:r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dirty="0" err="1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лінки</a:t>
            </a:r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 на </a:t>
            </a:r>
            <a:r>
              <a:rPr lang="ru-RU" dirty="0" err="1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блокування</a:t>
            </a:r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, але буде </a:t>
            </a:r>
            <a:r>
              <a:rPr lang="ru-RU" dirty="0" err="1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більш</a:t>
            </a:r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dirty="0" err="1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зручним</a:t>
            </a:r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 </a:t>
            </a:r>
          </a:p>
          <a:p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в </a:t>
            </a:r>
            <a:r>
              <a:rPr lang="ru-RU" dirty="0" err="1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користуванні</a:t>
            </a:r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. </a:t>
            </a:r>
            <a:r>
              <a:rPr lang="ru-RU" dirty="0" err="1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Зазначений</a:t>
            </a:r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dirty="0" err="1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мобільний</a:t>
            </a:r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dirty="0" err="1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додаток</a:t>
            </a:r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dirty="0" err="1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може</a:t>
            </a:r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 бути </a:t>
            </a:r>
            <a:r>
              <a:rPr lang="ru-RU" dirty="0" err="1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актуальним</a:t>
            </a:r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dirty="0" err="1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після</a:t>
            </a:r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dirty="0" err="1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блокування</a:t>
            </a:r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dirty="0" err="1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Телеграм</a:t>
            </a:r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 на </a:t>
            </a:r>
            <a:r>
              <a:rPr lang="ru-RU" dirty="0" err="1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території</a:t>
            </a:r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dirty="0" err="1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України</a:t>
            </a:r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, </a:t>
            </a:r>
            <a:r>
              <a:rPr lang="ru-RU" dirty="0" err="1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або</a:t>
            </a:r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 для тих </a:t>
            </a:r>
            <a:r>
              <a:rPr lang="ru-RU" dirty="0" err="1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хто</a:t>
            </a:r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 за </a:t>
            </a:r>
            <a:r>
              <a:rPr lang="ru-RU" dirty="0" err="1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своїм</a:t>
            </a:r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dirty="0" err="1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внутрішнім</a:t>
            </a:r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dirty="0" err="1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переконанням</a:t>
            </a:r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 не </a:t>
            </a:r>
            <a:r>
              <a:rPr lang="ru-RU" dirty="0" err="1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бажає</a:t>
            </a:r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dirty="0" err="1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використовувати</a:t>
            </a:r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dirty="0" err="1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месенджер</a:t>
            </a:r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dirty="0" err="1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Телеграм</a:t>
            </a:r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1C358-152D-3B45-B94E-6C9FB359556C}" type="slidenum">
              <a:rPr lang="ru-UA" smtClean="0"/>
              <a:t>13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8179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1C358-152D-3B45-B94E-6C9FB359556C}" type="slidenum">
              <a:rPr lang="ru-UA" smtClean="0"/>
              <a:t>14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27326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FC9054-F4CA-B049-BCD9-1719069E1F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534F729-764C-A649-9C4B-865628B289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BCC591-D525-EE4E-BDF8-432A0D7AC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E08C-AF1B-5845-AC20-693DE9B21C6D}" type="datetimeFigureOut">
              <a:rPr lang="ru-UA" smtClean="0"/>
              <a:t>01/31/2024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C69DD1-A874-9B47-B460-A743A539C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71BFC5-FA04-2046-AF32-61DF43672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BC785-552A-5C49-BA19-EF7323C4D5E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98239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BAAADB-B7F4-5446-ACB1-199702A8C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49B1859-2237-F845-8801-5E9482E824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BDF610-8924-5A4B-9ACC-EA86F77A2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E08C-AF1B-5845-AC20-693DE9B21C6D}" type="datetimeFigureOut">
              <a:rPr lang="ru-UA" smtClean="0"/>
              <a:t>01/31/2024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C43CCF-B9F9-244E-9859-7771BD3BC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8027F0-C9F4-4942-817E-392BFD782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BC785-552A-5C49-BA19-EF7323C4D5E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84981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D5F4196-F478-494D-BCAD-5E4C6D6F32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4D1391D-06EB-3A4C-A7B2-B5234577B0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67AE7F-648E-5948-9752-9B89187B6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E08C-AF1B-5845-AC20-693DE9B21C6D}" type="datetimeFigureOut">
              <a:rPr lang="ru-UA" smtClean="0"/>
              <a:t>01/31/2024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22D595-19EA-8141-AF10-F2FCEFBDA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410B91-47FD-6541-B307-BA9564DEA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BC785-552A-5C49-BA19-EF7323C4D5E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31911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1C2933-00E9-724D-8FAF-7464C474D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A99AB6-25B0-1F45-9E91-1D0C7759A0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113EC0-1A93-7843-A07F-ED8DD0195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E08C-AF1B-5845-AC20-693DE9B21C6D}" type="datetimeFigureOut">
              <a:rPr lang="ru-UA" smtClean="0"/>
              <a:t>01/31/2024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C40B81-B9EC-634F-BA55-770347397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466C5C-B47B-384B-84B4-D1102A8DD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BC785-552A-5C49-BA19-EF7323C4D5E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789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1B53C6-2294-AE4B-8704-FDE21E01B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5C97C7-5661-664B-8B1B-D6BC12B2D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5B857B-0097-1940-BE42-33787018F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E08C-AF1B-5845-AC20-693DE9B21C6D}" type="datetimeFigureOut">
              <a:rPr lang="ru-UA" smtClean="0"/>
              <a:t>01/31/2024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F42696-508C-1646-A153-7AD064F88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B17F04-CFFC-BD42-862F-4F47E3FE7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BC785-552A-5C49-BA19-EF7323C4D5E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46439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455B2F-9D74-EB40-B46C-97FAE4972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A8EA5D-95CF-8A49-9CDE-2D355129B5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3D1A4ED-BDE4-9541-8408-157BDC46B9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FA2386-13D7-7A47-9841-F7E4E25E5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E08C-AF1B-5845-AC20-693DE9B21C6D}" type="datetimeFigureOut">
              <a:rPr lang="ru-UA" smtClean="0"/>
              <a:t>01/31/2024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999152-1CCF-B54F-A916-9C2B5AB37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161514-64AC-014B-B131-B9A8647DD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BC785-552A-5C49-BA19-EF7323C4D5E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8456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6DA6F2-AFFD-B54B-8107-0BE7F904B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180AF5-AA98-8F42-A59E-4831EE46CC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2670E1-AF38-A140-BA36-7933CE80E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49C7BFB-6D1B-5649-8B23-5A62E58F23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89A96D9-ACA6-294B-B5E1-B091DD6ADC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C430638-B609-BD4F-B390-4ACFFC2F0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E08C-AF1B-5845-AC20-693DE9B21C6D}" type="datetimeFigureOut">
              <a:rPr lang="ru-UA" smtClean="0"/>
              <a:t>01/31/2024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59E0611-2FF7-C848-8A57-224C4770F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53A5AFE-B0D9-1E48-B9B5-11DD45022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BC785-552A-5C49-BA19-EF7323C4D5E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110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140B26-C6C7-A54D-B53C-FDCF21B72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F85235C-F61D-8044-A56D-1A39E0531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E08C-AF1B-5845-AC20-693DE9B21C6D}" type="datetimeFigureOut">
              <a:rPr lang="ru-UA" smtClean="0"/>
              <a:t>01/31/2024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01CDD70-E85D-7E47-A066-55AA6202B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E797E5-7E8E-174C-9853-646CF8207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BC785-552A-5C49-BA19-EF7323C4D5E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5503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6F9CF0A-C3C1-2246-AD75-148A801E5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E08C-AF1B-5845-AC20-693DE9B21C6D}" type="datetimeFigureOut">
              <a:rPr lang="ru-UA" smtClean="0"/>
              <a:t>01/31/2024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11EFD17-A2AB-D44D-96B1-FEFC1224E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52106C0-0CEF-6540-A767-ABB516EDC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BC785-552A-5C49-BA19-EF7323C4D5E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4973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917B2D-704F-5548-8820-8D2686999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B293DB-A1FD-F84F-9DBD-F5BD3AD3D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81E002B-5827-4945-8DCB-F08FFA4EC2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173987-9F01-F04F-9617-F67682A3A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E08C-AF1B-5845-AC20-693DE9B21C6D}" type="datetimeFigureOut">
              <a:rPr lang="ru-UA" smtClean="0"/>
              <a:t>01/31/2024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4DAB9D-75B0-1744-A4E5-A9C0326B5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142E0A-3953-4A46-8072-9AA8234CF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BC785-552A-5C49-BA19-EF7323C4D5E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3867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ADBABD-762D-BE43-9057-965648227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5B13CDC-FA2B-B744-B75B-F8E66D1C91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EB9BC9D-BD69-EC46-AEA2-71EB6ED8D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0A5FE3-7C38-0245-874A-1540D17CC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E08C-AF1B-5845-AC20-693DE9B21C6D}" type="datetimeFigureOut">
              <a:rPr lang="ru-UA" smtClean="0"/>
              <a:t>01/31/2024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6BB889-2760-A044-96DB-E0026786C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E9ECE6-7993-7E4C-A16B-ABB3CDA25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BC785-552A-5C49-BA19-EF7323C4D5E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14323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9B622D-0500-B349-B29C-27EB32A0F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5EEE8A-CF50-104E-A9EC-7411CC7F8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8933B0-210A-794E-B348-0499D0AF60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7E08C-AF1B-5845-AC20-693DE9B21C6D}" type="datetimeFigureOut">
              <a:rPr lang="ru-UA" smtClean="0"/>
              <a:t>01/31/2024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8CCA22-D9FC-C342-98F8-6A5BD86F8C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C3EC3A-F3E0-F644-9F5C-4FA48D1804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BC785-552A-5C49-BA19-EF7323C4D5E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039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6.jp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12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2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2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1.jpg"/><Relationship Id="rId7" Type="http://schemas.openxmlformats.org/officeDocument/2006/relationships/image" Target="../media/image5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tiff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0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9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1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EC4AE46-F309-CD0C-EB46-3C72DBF2CB85}"/>
              </a:ext>
            </a:extLst>
          </p:cNvPr>
          <p:cNvSpPr txBox="1"/>
          <p:nvPr/>
        </p:nvSpPr>
        <p:spPr>
          <a:xfrm>
            <a:off x="2244853" y="4301293"/>
            <a:ext cx="77626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latin typeface="Ultramono Wide Black" panose="02000A09000000000000" pitchFamily="49" charset="0"/>
              </a:rPr>
              <a:t>ОНЛАЙН ВАРТА УКРАЇНИ</a:t>
            </a:r>
            <a:endParaRPr lang="en-UA" sz="2000" b="1" dirty="0">
              <a:solidFill>
                <a:schemeClr val="bg1"/>
              </a:solidFill>
              <a:latin typeface="Ultramono Wide Black" panose="02000A09000000000000" pitchFamily="49" charset="0"/>
            </a:endParaRPr>
          </a:p>
        </p:txBody>
      </p:sp>
      <p:pic>
        <p:nvPicPr>
          <p:cNvPr id="12" name="Рисунок 11" descr="Изображение выглядит как линия, Графика, треугольник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1950F465-195A-0A75-C340-788A6E94A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2202" y="4903090"/>
            <a:ext cx="567972" cy="6368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8F90FA-5079-4858-883B-09125877D6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3349" y="2445985"/>
            <a:ext cx="6845652" cy="17145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FB2803-1B60-40CA-9E57-93B128F7E4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02" y="8045636"/>
            <a:ext cx="12025396" cy="59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56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43AABB-77D9-494E-86AA-31E152F444E9}"/>
              </a:ext>
            </a:extLst>
          </p:cNvPr>
          <p:cNvSpPr txBox="1"/>
          <p:nvPr/>
        </p:nvSpPr>
        <p:spPr>
          <a:xfrm>
            <a:off x="1509310" y="138310"/>
            <a:ext cx="9173379" cy="1257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4000" b="1" dirty="0">
                <a:solidFill>
                  <a:srgbClr val="FBEA4E"/>
                </a:solidFill>
                <a:latin typeface="Ultramono Wide Black" panose="02000309000000000000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Рекламні</a:t>
            </a:r>
            <a:r>
              <a:rPr lang="uk-UA" sz="4000" b="1" dirty="0">
                <a:solidFill>
                  <a:schemeClr val="bg1"/>
                </a:solidFill>
                <a:latin typeface="Ultramono Wide Black" panose="02000309000000000000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4000" b="1" dirty="0">
                <a:solidFill>
                  <a:srgbClr val="FBEA4E"/>
                </a:solidFill>
                <a:latin typeface="Ultramono Wide Black" panose="02000309000000000000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матеріали</a:t>
            </a:r>
          </a:p>
          <a:p>
            <a:pPr algn="ctr">
              <a:lnSpc>
                <a:spcPct val="150000"/>
              </a:lnSpc>
            </a:pPr>
            <a:r>
              <a:rPr lang="uk-UA" sz="1200" b="1" dirty="0">
                <a:solidFill>
                  <a:schemeClr val="bg1"/>
                </a:solidFill>
                <a:effectLst/>
                <a:latin typeface="Ultramono Wide Black" panose="02000309000000000000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в процесі розробки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A48EF7-88B5-42B0-B8F8-BEABECFC9F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2922" y="1953786"/>
            <a:ext cx="3697356" cy="38235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B9FB1E-C20D-4372-98E8-B78B0350AC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9707" y="1958532"/>
            <a:ext cx="2731603" cy="381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611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0B499D-FE92-131E-9E32-F4FD4CD4F7C6}"/>
              </a:ext>
            </a:extLst>
          </p:cNvPr>
          <p:cNvSpPr/>
          <p:nvPr/>
        </p:nvSpPr>
        <p:spPr>
          <a:xfrm>
            <a:off x="641838" y="2006198"/>
            <a:ext cx="2391508" cy="259562"/>
          </a:xfrm>
          <a:prstGeom prst="rect">
            <a:avLst/>
          </a:prstGeom>
          <a:solidFill>
            <a:srgbClr val="FBEA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8A7BDB-E719-CAA5-4587-104C44CC2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77626">
            <a:off x="11209928" y="350253"/>
            <a:ext cx="782692" cy="12124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AAD2BE-B1D5-8BA5-0913-4D8FD9DCF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29944">
            <a:off x="10647004" y="1024968"/>
            <a:ext cx="477042" cy="7390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41A695-35BC-E490-B90E-C17F4D9FAF93}"/>
              </a:ext>
            </a:extLst>
          </p:cNvPr>
          <p:cNvSpPr txBox="1"/>
          <p:nvPr/>
        </p:nvSpPr>
        <p:spPr>
          <a:xfrm>
            <a:off x="757953" y="59584"/>
            <a:ext cx="10680572" cy="663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uk-UA" sz="3200" b="1" dirty="0">
                <a:solidFill>
                  <a:schemeClr val="bg1"/>
                </a:solidFill>
                <a:latin typeface="Ultramono Wide Black" panose="02000309000000000000" pitchFamily="49" charset="0"/>
                <a:cs typeface="Times New Roman" panose="02020603050405020304" pitchFamily="18" charset="0"/>
              </a:rPr>
              <a:t>Розширення проєкту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94AC88-A6BC-55CC-3208-CB50087FEC51}"/>
              </a:ext>
            </a:extLst>
          </p:cNvPr>
          <p:cNvSpPr txBox="1"/>
          <p:nvPr/>
        </p:nvSpPr>
        <p:spPr>
          <a:xfrm>
            <a:off x="7081132" y="6028975"/>
            <a:ext cx="5007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UA"/>
            </a:defPPr>
            <a:lvl1pPr>
              <a:defRPr sz="2000">
                <a:solidFill>
                  <a:schemeClr val="bg1"/>
                </a:solidFill>
                <a:latin typeface="Proba Pro Md" panose="020D0003030200000000" pitchFamily="34" charset="0"/>
              </a:defRPr>
            </a:lvl1pPr>
          </a:lstStyle>
          <a:p>
            <a:pPr algn="just"/>
            <a:r>
              <a:rPr lang="ru-RU" sz="1100" b="1" dirty="0">
                <a:latin typeface="Fixel Display Bold" pitchFamily="2" charset="0"/>
              </a:rPr>
              <a:t>Платформа Чатові онлайн </a:t>
            </a:r>
            <a:r>
              <a:rPr lang="ru-RU" sz="1100" b="1" dirty="0" err="1">
                <a:latin typeface="Fixel Display Bold" pitchFamily="2" charset="0"/>
              </a:rPr>
              <a:t>розробляється</a:t>
            </a:r>
            <a:r>
              <a:rPr lang="ru-RU" sz="1100" b="1" dirty="0">
                <a:latin typeface="Fixel Display Bold" pitchFamily="2" charset="0"/>
              </a:rPr>
              <a:t> волонтерами </a:t>
            </a:r>
            <a:br>
              <a:rPr lang="ru-RU" sz="1100" b="1" dirty="0">
                <a:latin typeface="Fixel Display Bold" pitchFamily="2" charset="0"/>
              </a:rPr>
            </a:br>
            <a:r>
              <a:rPr lang="ru-RU" sz="1100" b="1" dirty="0">
                <a:latin typeface="Fixel Display Bold" pitchFamily="2" charset="0"/>
              </a:rPr>
              <a:t>за підтримки Акселераційної програми </a:t>
            </a:r>
            <a:r>
              <a:rPr lang="en-US" sz="1100" b="1" dirty="0">
                <a:latin typeface="Fixel Display Bold" pitchFamily="2" charset="0"/>
              </a:rPr>
              <a:t>Act to Support </a:t>
            </a:r>
            <a:r>
              <a:rPr lang="ru-RU" sz="1100" b="1" dirty="0">
                <a:latin typeface="Fixel Display Bold" pitchFamily="2" charset="0"/>
              </a:rPr>
              <a:t>проєкту «Фенікс», що виконується Фондом Східна Європа коштом Європейського Союзу (</a:t>
            </a:r>
            <a:r>
              <a:rPr lang="en-US" sz="1100" b="1" dirty="0">
                <a:latin typeface="Fixel Display Bold" pitchFamily="2" charset="0"/>
              </a:rPr>
              <a:t>European Union in Ukraine)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10C0009-8C80-D99F-4E62-852A1A2D45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8466" y="1963309"/>
            <a:ext cx="6465403" cy="3799366"/>
          </a:xfrm>
          <a:prstGeom prst="rect">
            <a:avLst/>
          </a:prstGeom>
        </p:spPr>
      </p:pic>
      <p:pic>
        <p:nvPicPr>
          <p:cNvPr id="2" name="Рисунок 1" descr="Изображение выглядит как линия, Графика, треугольник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62200381-DC13-7024-9278-06A26E258D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0608" y="4699544"/>
            <a:ext cx="559553" cy="6273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809301-C236-FF02-6EB0-34C7B62C29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461" y="7056346"/>
            <a:ext cx="2130079" cy="52572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3C69682-46DE-55B8-9058-F109ABEFFE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3246" y="7081892"/>
            <a:ext cx="1076298" cy="46831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6ADFA54-B06C-750D-8DF1-B522286F49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5588" y="7056346"/>
            <a:ext cx="1485900" cy="5524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7ED59E-ADD7-E697-4D6F-06F7E99B83D5}"/>
              </a:ext>
            </a:extLst>
          </p:cNvPr>
          <p:cNvSpPr txBox="1"/>
          <p:nvPr/>
        </p:nvSpPr>
        <p:spPr>
          <a:xfrm>
            <a:off x="757953" y="574475"/>
            <a:ext cx="10680572" cy="663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uk-UA" sz="3200" b="1" dirty="0">
                <a:solidFill>
                  <a:schemeClr val="bg1"/>
                </a:solidFill>
                <a:latin typeface="Ultramono Wide Black" panose="02000309000000000000" pitchFamily="49" charset="0"/>
                <a:cs typeface="Times New Roman" panose="02020603050405020304" pitchFamily="18" charset="0"/>
              </a:rPr>
              <a:t>вебсайт</a:t>
            </a:r>
            <a:r>
              <a:rPr lang="uk-UA" sz="3200" b="1" dirty="0">
                <a:solidFill>
                  <a:srgbClr val="FBEA4E"/>
                </a:solidFill>
                <a:latin typeface="Ultramono Wide Black" panose="02000309000000000000" pitchFamily="49" charset="0"/>
                <a:cs typeface="Times New Roman" panose="02020603050405020304" pitchFamily="18" charset="0"/>
              </a:rPr>
              <a:t> Чатові Онлайн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E5BB77-1B6D-984E-3C9B-0A0240BB93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6813" y="6170727"/>
            <a:ext cx="2120727" cy="54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BE3F0A-AC7C-F913-D95D-C3752A6511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5956" y="6170727"/>
            <a:ext cx="1231578" cy="54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48EF20-1D46-D1EE-D376-B70249675E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03695" y="6170727"/>
            <a:ext cx="1452414" cy="540000"/>
          </a:xfrm>
          <a:prstGeom prst="rect">
            <a:avLst/>
          </a:prstGeom>
        </p:spPr>
      </p:pic>
      <p:sp>
        <p:nvSpPr>
          <p:cNvPr id="19" name="Rectangle 10">
            <a:extLst>
              <a:ext uri="{FF2B5EF4-FFF2-40B4-BE49-F238E27FC236}">
                <a16:creationId xmlns:a16="http://schemas.microsoft.com/office/drawing/2014/main" id="{9BB6FCD1-E6F1-43A7-871C-AC146086410E}"/>
              </a:ext>
            </a:extLst>
          </p:cNvPr>
          <p:cNvSpPr/>
          <p:nvPr/>
        </p:nvSpPr>
        <p:spPr>
          <a:xfrm>
            <a:off x="641839" y="3313603"/>
            <a:ext cx="1229892" cy="235191"/>
          </a:xfrm>
          <a:prstGeom prst="rect">
            <a:avLst/>
          </a:prstGeom>
          <a:solidFill>
            <a:srgbClr val="FBEA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C41BF7-4C82-992B-A2AA-77686D4C132F}"/>
              </a:ext>
            </a:extLst>
          </p:cNvPr>
          <p:cNvSpPr txBox="1"/>
          <p:nvPr/>
        </p:nvSpPr>
        <p:spPr>
          <a:xfrm>
            <a:off x="565556" y="2002935"/>
            <a:ext cx="4595932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lvl="0">
              <a:defRPr lang="ru-UA"/>
            </a:defPPr>
            <a:lvl1pPr algn="ctr">
              <a:defRPr sz="1600">
                <a:solidFill>
                  <a:schemeClr val="bg1"/>
                </a:solidFill>
                <a:latin typeface="Fixel Display Bold" pitchFamily="2" charset="-52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uk-UA" sz="1400" b="1" dirty="0">
                <a:solidFill>
                  <a:schemeClr val="tx1"/>
                </a:solidFill>
              </a:rPr>
              <a:t>Розширення функціоналу</a:t>
            </a:r>
            <a:r>
              <a:rPr lang="uk-UA" sz="1400" dirty="0"/>
              <a:t> </a:t>
            </a:r>
            <a:r>
              <a:rPr lang="en-US" sz="1400" dirty="0"/>
              <a:t>Telegram</a:t>
            </a:r>
            <a:r>
              <a:rPr lang="uk-UA" sz="1400" dirty="0"/>
              <a:t>-каналу з більш зручною навігацією, можливістю відслідковувати свій прогрес із блокування, обирати ресурси, які користувач буде блокувати</a:t>
            </a:r>
          </a:p>
          <a:p>
            <a:pPr algn="l"/>
            <a:endParaRPr lang="uk-UA" sz="1400" dirty="0"/>
          </a:p>
          <a:p>
            <a:pPr algn="l"/>
            <a:r>
              <a:rPr lang="uk-UA" sz="1400" b="1" dirty="0">
                <a:solidFill>
                  <a:schemeClr val="tx1"/>
                </a:solidFill>
              </a:rPr>
              <a:t>Освітній блок</a:t>
            </a:r>
            <a:r>
              <a:rPr lang="uk-UA" sz="1400" b="1" dirty="0"/>
              <a:t>, </a:t>
            </a:r>
            <a:r>
              <a:rPr lang="uk-UA" sz="1400" dirty="0"/>
              <a:t>в якому буде розміщено лекційні матеріали та тестові завдання до них. Кожен користувач матиме особистий кабінет для можливості відслідковування свого прогресу, а за результатами успішного складання тестових завдань, отримуватиме сертифікат про успішне проходження того чи іншого модулю. Наразі планується 5 освітніх блоків, що у подальшому будуть оновлюватись та доповнюватись.</a:t>
            </a:r>
          </a:p>
        </p:txBody>
      </p:sp>
    </p:spTree>
    <p:extLst>
      <p:ext uri="{BB962C8B-B14F-4D97-AF65-F5344CB8AC3E}">
        <p14:creationId xmlns:p14="http://schemas.microsoft.com/office/powerpoint/2010/main" val="3604677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8A7BDB-E719-CAA5-4587-104C44CC2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02251">
            <a:off x="959145" y="541568"/>
            <a:ext cx="782692" cy="12124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AAD2BE-B1D5-8BA5-0913-4D8FD9DCF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31861">
            <a:off x="349587" y="210983"/>
            <a:ext cx="477042" cy="7390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7B75C4-EF85-8546-EE2F-043BEAA78AB0}"/>
              </a:ext>
            </a:extLst>
          </p:cNvPr>
          <p:cNvSpPr txBox="1"/>
          <p:nvPr/>
        </p:nvSpPr>
        <p:spPr>
          <a:xfrm>
            <a:off x="6927015" y="3311474"/>
            <a:ext cx="51830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lvl="0">
              <a:defRPr lang="ru-UA"/>
            </a:defPPr>
            <a:lvl1pPr>
              <a:defRPr sz="1600" b="1">
                <a:solidFill>
                  <a:schemeClr val="bg1"/>
                </a:solidFill>
                <a:latin typeface="Fixel Display Bold" pitchFamily="2" charset="0"/>
              </a:defRPr>
            </a:lvl1pPr>
          </a:lstStyle>
          <a:p>
            <a:r>
              <a:rPr lang="uk-UA" sz="1400" dirty="0"/>
              <a:t>За допомогою порталу ви навчитесь безпечно використовувати сучасні цифрові технології, соціальні мережі, онлайн-платформи та застосунки, а також дізнаєтесь про наявні ризики в кіберпросторі.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F6AC55-6706-55A6-2AE1-F73C5682F5F2}"/>
              </a:ext>
            </a:extLst>
          </p:cNvPr>
          <p:cNvSpPr txBox="1"/>
          <p:nvPr/>
        </p:nvSpPr>
        <p:spPr>
          <a:xfrm>
            <a:off x="4332032" y="5847207"/>
            <a:ext cx="45243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lvl="0">
              <a:defRPr lang="ru-UA"/>
            </a:defPPr>
            <a:lvl1pPr algn="r">
              <a:defRPr sz="1400" b="1">
                <a:solidFill>
                  <a:schemeClr val="bg1"/>
                </a:solidFill>
                <a:latin typeface="Fixel Display Bold" pitchFamily="2" charset="0"/>
              </a:defRPr>
            </a:lvl1pPr>
          </a:lstStyle>
          <a:p>
            <a:pPr algn="l"/>
            <a:r>
              <a:rPr lang="ru-RU" dirty="0"/>
              <a:t>Проєкт створено Консультативною місією Європейського Союзу в Україні за ініціативи ДКП НПУ, у партнерстві з ГО «МІНЗМІН»</a:t>
            </a:r>
          </a:p>
          <a:p>
            <a:pPr algn="l"/>
            <a:r>
              <a:rPr lang="ru-RU" dirty="0"/>
              <a:t>та </a:t>
            </a:r>
            <a:r>
              <a:rPr lang="ru-RU" dirty="0" err="1"/>
              <a:t>компанією</a:t>
            </a:r>
            <a:r>
              <a:rPr lang="ru-RU" dirty="0"/>
              <a:t> </a:t>
            </a:r>
            <a:r>
              <a:rPr lang="en-US" dirty="0" err="1"/>
              <a:t>Yedynka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76DDD93-CA96-AB44-86DD-91DF0DE10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401" y="1343679"/>
            <a:ext cx="7385370" cy="4615856"/>
          </a:xfrm>
          <a:prstGeom prst="rect">
            <a:avLst/>
          </a:prstGeom>
        </p:spPr>
      </p:pic>
      <p:pic>
        <p:nvPicPr>
          <p:cNvPr id="2" name="Рисунок 1" descr="Изображение выглядит как линия, Графика, треугольник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62200381-DC13-7024-9278-06A26E258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4625" y="4289209"/>
            <a:ext cx="902747" cy="10121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D4C00C7-EF1C-D471-DA3D-30E66C866E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9816" y="4434282"/>
            <a:ext cx="2611861" cy="864000"/>
          </a:xfrm>
          <a:prstGeom prst="round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D66A3BA-BFA7-E196-5F5F-21A598D0A3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8458" y="5363476"/>
            <a:ext cx="2611861" cy="864000"/>
          </a:xfrm>
          <a:prstGeom prst="round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61C057-1CBE-1E67-02E7-433253FC84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9816" y="1428747"/>
            <a:ext cx="2611860" cy="864000"/>
          </a:xfrm>
          <a:prstGeom prst="round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825D8FC-A2F2-3F27-88AE-F50A1734BC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8459" y="2385856"/>
            <a:ext cx="2611861" cy="864000"/>
          </a:xfrm>
          <a:prstGeom prst="round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6F47F38-6F2D-4E0D-F00A-C4DEBF877C7F}"/>
              </a:ext>
            </a:extLst>
          </p:cNvPr>
          <p:cNvSpPr txBox="1"/>
          <p:nvPr/>
        </p:nvSpPr>
        <p:spPr>
          <a:xfrm>
            <a:off x="0" y="233549"/>
            <a:ext cx="12192000" cy="663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uk-UA" sz="3200" b="1" dirty="0">
                <a:solidFill>
                  <a:schemeClr val="bg1"/>
                </a:solidFill>
                <a:latin typeface="Ultramono Wide Black" panose="02000309000000000000" pitchFamily="49" charset="0"/>
                <a:cs typeface="Times New Roman" panose="02020603050405020304" pitchFamily="18" charset="0"/>
              </a:rPr>
              <a:t>Розширення проєкту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824949-867D-E7E6-CD65-5F2AF6748B7A}"/>
              </a:ext>
            </a:extLst>
          </p:cNvPr>
          <p:cNvSpPr txBox="1"/>
          <p:nvPr/>
        </p:nvSpPr>
        <p:spPr>
          <a:xfrm>
            <a:off x="-1" y="680099"/>
            <a:ext cx="12192000" cy="663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uk-UA" sz="3200" b="1" dirty="0">
                <a:solidFill>
                  <a:schemeClr val="bg1"/>
                </a:solidFill>
                <a:latin typeface="Ultramono Wide Black" panose="02000309000000000000" pitchFamily="49" charset="0"/>
                <a:cs typeface="Times New Roman" panose="02020603050405020304" pitchFamily="18" charset="0"/>
              </a:rPr>
              <a:t>вебсайт</a:t>
            </a:r>
            <a:r>
              <a:rPr lang="uk-UA" sz="3200" b="1" dirty="0">
                <a:solidFill>
                  <a:srgbClr val="FBEA4E"/>
                </a:solidFill>
                <a:latin typeface="Ultramono Wide Black" panose="02000309000000000000" pitchFamily="49" charset="0"/>
                <a:cs typeface="Times New Roman" panose="02020603050405020304" pitchFamily="18" charset="0"/>
              </a:rPr>
              <a:t> Кібербрама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84285F-693A-3664-7530-E8E70204DE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5101" y="6212316"/>
            <a:ext cx="822462" cy="54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C8D983-429A-863C-3031-E2FE9BEF5F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8184" y="6212316"/>
            <a:ext cx="531290" cy="54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98164D-48FA-4BAD-11E4-8F457D93FF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22604" y="6592938"/>
            <a:ext cx="895664" cy="13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40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5CF3D2-BF3A-0843-2E88-B2966FCC7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2D3BE42-7F45-8A7E-F467-3457B525B10F}"/>
              </a:ext>
            </a:extLst>
          </p:cNvPr>
          <p:cNvSpPr txBox="1"/>
          <p:nvPr/>
        </p:nvSpPr>
        <p:spPr>
          <a:xfrm>
            <a:off x="1592853" y="385843"/>
            <a:ext cx="10721024" cy="1106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uk-UA" sz="3200" b="1" dirty="0">
                <a:solidFill>
                  <a:srgbClr val="FBEA4E"/>
                </a:solidFill>
                <a:latin typeface="Ultramono Wide Black" panose="02000309000000000000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Мобільний додаток</a:t>
            </a:r>
            <a:endParaRPr lang="uk-UA" sz="3200" b="1" dirty="0">
              <a:solidFill>
                <a:srgbClr val="FBEA4E"/>
              </a:solidFill>
              <a:effectLst/>
              <a:latin typeface="Ultramono Wide Black" panose="02000309000000000000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Изображение выглядит как звезда&#10;&#10;Автоматически созданное описание">
            <a:extLst>
              <a:ext uri="{FF2B5EF4-FFF2-40B4-BE49-F238E27FC236}">
                <a16:creationId xmlns:a16="http://schemas.microsoft.com/office/drawing/2014/main" id="{1E46797E-0C04-3F95-21EF-16CCFAACE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913" y="587981"/>
            <a:ext cx="312056" cy="328129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везда&#10;&#10;Автоматически созданное описание">
            <a:extLst>
              <a:ext uri="{FF2B5EF4-FFF2-40B4-BE49-F238E27FC236}">
                <a16:creationId xmlns:a16="http://schemas.microsoft.com/office/drawing/2014/main" id="{A35F7BA8-103C-E9F3-DED7-0160094FF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309" y="254967"/>
            <a:ext cx="517912" cy="551475"/>
          </a:xfrm>
          <a:prstGeom prst="rect">
            <a:avLst/>
          </a:prstGeom>
        </p:spPr>
      </p:pic>
      <p:pic>
        <p:nvPicPr>
          <p:cNvPr id="2" name="Рисунок 1" descr="Изображение выглядит как Шрифт, логотип, График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659D7A1C-47C2-4B53-ADEA-AE8792C666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257" y="5948922"/>
            <a:ext cx="1273084" cy="31856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7DEBAD7-FD8C-7C4D-C23F-122D9E4CA427}"/>
              </a:ext>
            </a:extLst>
          </p:cNvPr>
          <p:cNvGrpSpPr/>
          <p:nvPr/>
        </p:nvGrpSpPr>
        <p:grpSpPr>
          <a:xfrm>
            <a:off x="888112" y="2177277"/>
            <a:ext cx="4625491" cy="584775"/>
            <a:chOff x="934175" y="2177277"/>
            <a:chExt cx="4625491" cy="584775"/>
          </a:xfrm>
        </p:grpSpPr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id="{C98AC3E3-11AD-5A6E-D83C-DE1F4626661E}"/>
                </a:ext>
              </a:extLst>
            </p:cNvPr>
            <p:cNvSpPr/>
            <p:nvPr/>
          </p:nvSpPr>
          <p:spPr>
            <a:xfrm>
              <a:off x="934175" y="2177277"/>
              <a:ext cx="4078946" cy="584775"/>
            </a:xfrm>
            <a:prstGeom prst="roundRect">
              <a:avLst/>
            </a:prstGeom>
            <a:noFill/>
            <a:ln w="6350">
              <a:solidFill>
                <a:srgbClr val="FFE7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64084CE-522D-591A-4A5D-00913843C10B}"/>
                </a:ext>
              </a:extLst>
            </p:cNvPr>
            <p:cNvSpPr txBox="1"/>
            <p:nvPr/>
          </p:nvSpPr>
          <p:spPr>
            <a:xfrm>
              <a:off x="964413" y="2300387"/>
              <a:ext cx="45952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>
                  <a:solidFill>
                    <a:schemeClr val="bg1"/>
                  </a:solidFill>
                  <a:latin typeface="Fixel Display Medium" pitchFamily="2" charset="-52"/>
                  <a:cs typeface="Times New Roman" panose="02020603050405020304" pitchFamily="18" charset="0"/>
                </a:rPr>
                <a:t>Має у собі всі функції </a:t>
              </a:r>
              <a:r>
                <a:rPr lang="en-US" sz="1600" dirty="0">
                  <a:solidFill>
                    <a:schemeClr val="bg1"/>
                  </a:solidFill>
                  <a:latin typeface="Fixel Display Medium" pitchFamily="2" charset="-52"/>
                  <a:cs typeface="Times New Roman" panose="02020603050405020304" pitchFamily="18" charset="0"/>
                </a:rPr>
                <a:t>Telegram-</a:t>
              </a:r>
              <a:r>
                <a:rPr lang="uk-UA" sz="1600" dirty="0">
                  <a:solidFill>
                    <a:schemeClr val="bg1"/>
                  </a:solidFill>
                  <a:latin typeface="Fixel Display Medium" pitchFamily="2" charset="-52"/>
                  <a:cs typeface="Times New Roman" panose="02020603050405020304" pitchFamily="18" charset="0"/>
                </a:rPr>
                <a:t>боту</a:t>
              </a:r>
              <a:endParaRPr lang="en-UA" sz="1600" dirty="0">
                <a:solidFill>
                  <a:schemeClr val="bg1"/>
                </a:solidFill>
                <a:latin typeface="Fixel Display Medium" pitchFamily="2" charset="-5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D3A7E3F-7DA5-8713-53EC-9A95D1935745}"/>
              </a:ext>
            </a:extLst>
          </p:cNvPr>
          <p:cNvGrpSpPr/>
          <p:nvPr/>
        </p:nvGrpSpPr>
        <p:grpSpPr>
          <a:xfrm>
            <a:off x="903440" y="2972387"/>
            <a:ext cx="4594835" cy="837078"/>
            <a:chOff x="903440" y="3028737"/>
            <a:chExt cx="4594835" cy="837078"/>
          </a:xfrm>
        </p:grpSpPr>
        <p:sp>
          <p:nvSpPr>
            <p:cNvPr id="23" name="Скругленный прямоугольник 22">
              <a:extLst>
                <a:ext uri="{FF2B5EF4-FFF2-40B4-BE49-F238E27FC236}">
                  <a16:creationId xmlns:a16="http://schemas.microsoft.com/office/drawing/2014/main" id="{5DFCA927-22D7-B19B-1A9C-A671379DA172}"/>
                </a:ext>
              </a:extLst>
            </p:cNvPr>
            <p:cNvSpPr/>
            <p:nvPr/>
          </p:nvSpPr>
          <p:spPr>
            <a:xfrm>
              <a:off x="903440" y="3028737"/>
              <a:ext cx="4594835" cy="792762"/>
            </a:xfrm>
            <a:prstGeom prst="roundRect">
              <a:avLst/>
            </a:prstGeom>
            <a:noFill/>
            <a:ln w="6350">
              <a:solidFill>
                <a:srgbClr val="FFE7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BEDD31D-727B-0D54-5E45-CE7A97F2E735}"/>
                </a:ext>
              </a:extLst>
            </p:cNvPr>
            <p:cNvSpPr txBox="1"/>
            <p:nvPr/>
          </p:nvSpPr>
          <p:spPr>
            <a:xfrm>
              <a:off x="918350" y="3034818"/>
              <a:ext cx="44759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err="1">
                  <a:solidFill>
                    <a:schemeClr val="bg1"/>
                  </a:solidFill>
                  <a:latin typeface="Fixel Display Medium" pitchFamily="2" charset="-52"/>
                  <a:cs typeface="Times New Roman" panose="02020603050405020304" pitchFamily="18" charset="0"/>
                </a:rPr>
                <a:t>Може</a:t>
              </a:r>
              <a:r>
                <a:rPr lang="ru-RU" sz="1600" dirty="0">
                  <a:solidFill>
                    <a:schemeClr val="bg1"/>
                  </a:solidFill>
                  <a:latin typeface="Fixel Display Medium" pitchFamily="2" charset="-52"/>
                  <a:cs typeface="Times New Roman" panose="02020603050405020304" pitchFamily="18" charset="0"/>
                </a:rPr>
                <a:t> стати основною платформою </a:t>
              </a:r>
              <a:r>
                <a:rPr lang="ru-RU" sz="1600" dirty="0" err="1">
                  <a:solidFill>
                    <a:schemeClr val="bg1"/>
                  </a:solidFill>
                  <a:latin typeface="Fixel Display Medium" pitchFamily="2" charset="-52"/>
                  <a:cs typeface="Times New Roman" panose="02020603050405020304" pitchFamily="18" charset="0"/>
                </a:rPr>
                <a:t>після</a:t>
              </a:r>
              <a:r>
                <a:rPr lang="ru-RU" sz="1600" dirty="0">
                  <a:solidFill>
                    <a:schemeClr val="bg1"/>
                  </a:solidFill>
                  <a:latin typeface="Fixel Display Medium" pitchFamily="2" charset="-52"/>
                  <a:cs typeface="Times New Roman" panose="02020603050405020304" pitchFamily="18" charset="0"/>
                </a:rPr>
                <a:t> </a:t>
              </a:r>
              <a:r>
                <a:rPr lang="ru-RU" sz="1600" dirty="0" err="1">
                  <a:solidFill>
                    <a:schemeClr val="bg1"/>
                  </a:solidFill>
                  <a:latin typeface="Fixel Display Medium" pitchFamily="2" charset="-52"/>
                  <a:cs typeface="Times New Roman" panose="02020603050405020304" pitchFamily="18" charset="0"/>
                </a:rPr>
                <a:t>блокування</a:t>
              </a:r>
              <a:r>
                <a:rPr lang="ru-RU" sz="1600" dirty="0">
                  <a:solidFill>
                    <a:schemeClr val="bg1"/>
                  </a:solidFill>
                  <a:latin typeface="Fixel Display Medium" pitchFamily="2" charset="-52"/>
                  <a:cs typeface="Times New Roman" panose="02020603050405020304" pitchFamily="18" charset="0"/>
                </a:rPr>
                <a:t> </a:t>
              </a:r>
              <a:r>
                <a:rPr lang="en-US" sz="1600" dirty="0">
                  <a:solidFill>
                    <a:schemeClr val="bg1"/>
                  </a:solidFill>
                  <a:latin typeface="Fixel Display Medium" pitchFamily="2" charset="-52"/>
                  <a:cs typeface="Times New Roman" panose="02020603050405020304" pitchFamily="18" charset="0"/>
                </a:rPr>
                <a:t>Telegram</a:t>
              </a:r>
              <a:r>
                <a:rPr lang="ru-RU" sz="1600" dirty="0">
                  <a:solidFill>
                    <a:schemeClr val="bg1"/>
                  </a:solidFill>
                  <a:latin typeface="Fixel Display Medium" pitchFamily="2" charset="-52"/>
                  <a:cs typeface="Times New Roman" panose="02020603050405020304" pitchFamily="18" charset="0"/>
                </a:rPr>
                <a:t> на </a:t>
              </a:r>
              <a:r>
                <a:rPr lang="ru-RU" sz="1600" dirty="0" err="1">
                  <a:solidFill>
                    <a:schemeClr val="bg1"/>
                  </a:solidFill>
                  <a:latin typeface="Fixel Display Medium" pitchFamily="2" charset="-52"/>
                  <a:cs typeface="Times New Roman" panose="02020603050405020304" pitchFamily="18" charset="0"/>
                </a:rPr>
                <a:t>території</a:t>
              </a:r>
              <a:r>
                <a:rPr lang="ru-RU" sz="1600" dirty="0">
                  <a:solidFill>
                    <a:schemeClr val="bg1"/>
                  </a:solidFill>
                  <a:latin typeface="Fixel Display Medium" pitchFamily="2" charset="-52"/>
                  <a:cs typeface="Times New Roman" panose="02020603050405020304" pitchFamily="18" charset="0"/>
                </a:rPr>
                <a:t> </a:t>
              </a:r>
              <a:r>
                <a:rPr lang="ru-RU" sz="1600" dirty="0" err="1">
                  <a:solidFill>
                    <a:schemeClr val="bg1"/>
                  </a:solidFill>
                  <a:latin typeface="Fixel Display Medium" pitchFamily="2" charset="-52"/>
                  <a:cs typeface="Times New Roman" panose="02020603050405020304" pitchFamily="18" charset="0"/>
                </a:rPr>
                <a:t>України</a:t>
              </a:r>
              <a:endParaRPr lang="ru-RU" sz="1600" dirty="0">
                <a:solidFill>
                  <a:schemeClr val="bg1"/>
                </a:solidFill>
                <a:latin typeface="Fixel Display Medium" pitchFamily="2" charset="-5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C76CA1-4FDA-03CC-1CCC-9479451056F3}"/>
              </a:ext>
            </a:extLst>
          </p:cNvPr>
          <p:cNvGrpSpPr/>
          <p:nvPr/>
        </p:nvGrpSpPr>
        <p:grpSpPr>
          <a:xfrm>
            <a:off x="903440" y="4004376"/>
            <a:ext cx="5568609" cy="940526"/>
            <a:chOff x="903440" y="4004376"/>
            <a:chExt cx="5568609" cy="940526"/>
          </a:xfrm>
        </p:grpSpPr>
        <p:sp>
          <p:nvSpPr>
            <p:cNvPr id="28" name="Скругленный прямоугольник 27">
              <a:extLst>
                <a:ext uri="{FF2B5EF4-FFF2-40B4-BE49-F238E27FC236}">
                  <a16:creationId xmlns:a16="http://schemas.microsoft.com/office/drawing/2014/main" id="{C2035EFD-E28A-84A0-1B8A-12284A57AE80}"/>
                </a:ext>
              </a:extLst>
            </p:cNvPr>
            <p:cNvSpPr/>
            <p:nvPr/>
          </p:nvSpPr>
          <p:spPr>
            <a:xfrm>
              <a:off x="903440" y="4004376"/>
              <a:ext cx="5449859" cy="707156"/>
            </a:xfrm>
            <a:prstGeom prst="roundRect">
              <a:avLst/>
            </a:prstGeom>
            <a:noFill/>
            <a:ln w="6350">
              <a:solidFill>
                <a:srgbClr val="FFE7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E62948A-84A8-BD14-5162-94BCF1027999}"/>
                </a:ext>
              </a:extLst>
            </p:cNvPr>
            <p:cNvSpPr txBox="1"/>
            <p:nvPr/>
          </p:nvSpPr>
          <p:spPr>
            <a:xfrm>
              <a:off x="906584" y="4083128"/>
              <a:ext cx="556546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Fixel Display Medium" pitchFamily="2" charset="-52"/>
                  <a:cs typeface="Times New Roman" panose="02020603050405020304" pitchFamily="18" charset="0"/>
                </a:rPr>
                <a:t>Або для тих </a:t>
              </a:r>
              <a:r>
                <a:rPr lang="ru-RU" sz="1600" dirty="0" err="1">
                  <a:solidFill>
                    <a:schemeClr val="bg1"/>
                  </a:solidFill>
                  <a:latin typeface="Fixel Display Medium" pitchFamily="2" charset="-52"/>
                  <a:cs typeface="Times New Roman" panose="02020603050405020304" pitchFamily="18" charset="0"/>
                </a:rPr>
                <a:t>хто</a:t>
              </a:r>
              <a:r>
                <a:rPr lang="ru-RU" sz="1600" dirty="0">
                  <a:solidFill>
                    <a:schemeClr val="bg1"/>
                  </a:solidFill>
                  <a:latin typeface="Fixel Display Medium" pitchFamily="2" charset="-52"/>
                  <a:cs typeface="Times New Roman" panose="02020603050405020304" pitchFamily="18" charset="0"/>
                </a:rPr>
                <a:t> за </a:t>
              </a:r>
              <a:r>
                <a:rPr lang="ru-RU" sz="1600" dirty="0" err="1">
                  <a:solidFill>
                    <a:schemeClr val="bg1"/>
                  </a:solidFill>
                  <a:latin typeface="Fixel Display Medium" pitchFamily="2" charset="-52"/>
                  <a:cs typeface="Times New Roman" panose="02020603050405020304" pitchFamily="18" charset="0"/>
                </a:rPr>
                <a:t>своїм</a:t>
              </a:r>
              <a:r>
                <a:rPr lang="ru-RU" sz="1600" dirty="0">
                  <a:solidFill>
                    <a:schemeClr val="bg1"/>
                  </a:solidFill>
                  <a:latin typeface="Fixel Display Medium" pitchFamily="2" charset="-52"/>
                  <a:cs typeface="Times New Roman" panose="02020603050405020304" pitchFamily="18" charset="0"/>
                </a:rPr>
                <a:t> </a:t>
              </a:r>
              <a:r>
                <a:rPr lang="ru-RU" sz="1600" dirty="0" err="1">
                  <a:solidFill>
                    <a:schemeClr val="bg1"/>
                  </a:solidFill>
                  <a:latin typeface="Fixel Display Medium" pitchFamily="2" charset="-52"/>
                  <a:cs typeface="Times New Roman" panose="02020603050405020304" pitchFamily="18" charset="0"/>
                </a:rPr>
                <a:t>внутрішнім</a:t>
              </a:r>
              <a:r>
                <a:rPr lang="ru-RU" sz="1600" dirty="0">
                  <a:solidFill>
                    <a:schemeClr val="bg1"/>
                  </a:solidFill>
                  <a:latin typeface="Fixel Display Medium" pitchFamily="2" charset="-52"/>
                  <a:cs typeface="Times New Roman" panose="02020603050405020304" pitchFamily="18" charset="0"/>
                </a:rPr>
                <a:t> </a:t>
              </a:r>
              <a:r>
                <a:rPr lang="ru-RU" sz="1600" dirty="0" err="1">
                  <a:solidFill>
                    <a:schemeClr val="bg1"/>
                  </a:solidFill>
                  <a:latin typeface="Fixel Display Medium" pitchFamily="2" charset="-52"/>
                  <a:cs typeface="Times New Roman" panose="02020603050405020304" pitchFamily="18" charset="0"/>
                </a:rPr>
                <a:t>переконанням</a:t>
              </a:r>
              <a:r>
                <a:rPr lang="ru-RU" sz="1600" dirty="0">
                  <a:solidFill>
                    <a:schemeClr val="bg1"/>
                  </a:solidFill>
                  <a:latin typeface="Fixel Display Medium" pitchFamily="2" charset="-52"/>
                  <a:cs typeface="Times New Roman" panose="02020603050405020304" pitchFamily="18" charset="0"/>
                </a:rPr>
                <a:t> не </a:t>
              </a:r>
              <a:r>
                <a:rPr lang="ru-RU" sz="1600" dirty="0" err="1">
                  <a:solidFill>
                    <a:schemeClr val="bg1"/>
                  </a:solidFill>
                  <a:latin typeface="Fixel Display Medium" pitchFamily="2" charset="-52"/>
                  <a:cs typeface="Times New Roman" panose="02020603050405020304" pitchFamily="18" charset="0"/>
                </a:rPr>
                <a:t>бажає</a:t>
              </a:r>
              <a:r>
                <a:rPr lang="ru-RU" sz="1600" dirty="0">
                  <a:solidFill>
                    <a:schemeClr val="bg1"/>
                  </a:solidFill>
                  <a:latin typeface="Fixel Display Medium" pitchFamily="2" charset="-52"/>
                  <a:cs typeface="Times New Roman" panose="02020603050405020304" pitchFamily="18" charset="0"/>
                </a:rPr>
                <a:t> </a:t>
              </a:r>
              <a:r>
                <a:rPr lang="ru-RU" sz="1600" dirty="0" err="1">
                  <a:solidFill>
                    <a:schemeClr val="bg1"/>
                  </a:solidFill>
                  <a:latin typeface="Fixel Display Medium" pitchFamily="2" charset="-52"/>
                  <a:cs typeface="Times New Roman" panose="02020603050405020304" pitchFamily="18" charset="0"/>
                </a:rPr>
                <a:t>використовувати</a:t>
              </a:r>
              <a:r>
                <a:rPr lang="ru-RU" sz="1600" dirty="0">
                  <a:solidFill>
                    <a:schemeClr val="bg1"/>
                  </a:solidFill>
                  <a:latin typeface="Fixel Display Medium" pitchFamily="2" charset="-52"/>
                  <a:cs typeface="Times New Roman" panose="02020603050405020304" pitchFamily="18" charset="0"/>
                </a:rPr>
                <a:t> </a:t>
              </a:r>
              <a:r>
                <a:rPr lang="ru-RU" sz="1600" dirty="0" err="1">
                  <a:solidFill>
                    <a:schemeClr val="bg1"/>
                  </a:solidFill>
                  <a:latin typeface="Fixel Display Medium" pitchFamily="2" charset="-52"/>
                  <a:cs typeface="Times New Roman" panose="02020603050405020304" pitchFamily="18" charset="0"/>
                </a:rPr>
                <a:t>месенджер</a:t>
              </a:r>
              <a:r>
                <a:rPr lang="ru-RU" sz="1600" dirty="0">
                  <a:solidFill>
                    <a:schemeClr val="bg1"/>
                  </a:solidFill>
                  <a:latin typeface="Fixel Display Medium" pitchFamily="2" charset="-52"/>
                  <a:cs typeface="Times New Roman" panose="02020603050405020304" pitchFamily="18" charset="0"/>
                </a:rPr>
                <a:t> </a:t>
              </a:r>
              <a:r>
                <a:rPr lang="en-US" sz="1600" dirty="0">
                  <a:solidFill>
                    <a:schemeClr val="bg1"/>
                  </a:solidFill>
                  <a:latin typeface="Fixel Display Medium" pitchFamily="2" charset="-52"/>
                  <a:cs typeface="Times New Roman" panose="02020603050405020304" pitchFamily="18" charset="0"/>
                </a:rPr>
                <a:t>Telegram</a:t>
              </a:r>
              <a:endParaRPr lang="ru-RU" sz="1600" dirty="0">
                <a:solidFill>
                  <a:schemeClr val="bg1"/>
                </a:solidFill>
                <a:latin typeface="Fixel Display Medium" pitchFamily="2" charset="-52"/>
                <a:cs typeface="Times New Roman" panose="02020603050405020304" pitchFamily="18" charset="0"/>
              </a:endParaRPr>
            </a:p>
            <a:p>
              <a:endParaRPr lang="en-UA" dirty="0">
                <a:latin typeface="Fixel Display Medium" pitchFamily="2" charset="-52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225EEE57-B542-7504-61D1-B0ADF5DFE0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7092" y="1718095"/>
            <a:ext cx="2382375" cy="329750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3614B2B-E3AA-FF1C-4283-282A434004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5196" y="2793380"/>
            <a:ext cx="1165662" cy="235855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E4B2436-99FD-5526-4452-CCCA1D003C4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0102593">
            <a:off x="9508842" y="4607940"/>
            <a:ext cx="1521691" cy="152169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7977AFF-4397-48F1-B0DD-527B75FAE533}"/>
              </a:ext>
            </a:extLst>
          </p:cNvPr>
          <p:cNvSpPr txBox="1"/>
          <p:nvPr/>
        </p:nvSpPr>
        <p:spPr>
          <a:xfrm>
            <a:off x="0" y="233549"/>
            <a:ext cx="12192000" cy="663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uk-UA" sz="3200" b="1" dirty="0">
                <a:solidFill>
                  <a:schemeClr val="bg1"/>
                </a:solidFill>
                <a:latin typeface="Ultramono Wide Black" panose="02000309000000000000" pitchFamily="49" charset="0"/>
                <a:cs typeface="Times New Roman" panose="02020603050405020304" pitchFamily="18" charset="0"/>
              </a:rPr>
              <a:t>Розширення проєкту</a:t>
            </a:r>
          </a:p>
        </p:txBody>
      </p:sp>
    </p:spTree>
    <p:extLst>
      <p:ext uri="{BB962C8B-B14F-4D97-AF65-F5344CB8AC3E}">
        <p14:creationId xmlns:p14="http://schemas.microsoft.com/office/powerpoint/2010/main" val="3474979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EC4AE46-F309-CD0C-EB46-3C72DBF2CB85}"/>
              </a:ext>
            </a:extLst>
          </p:cNvPr>
          <p:cNvSpPr txBox="1"/>
          <p:nvPr/>
        </p:nvSpPr>
        <p:spPr>
          <a:xfrm>
            <a:off x="7317023" y="4377515"/>
            <a:ext cx="36958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solidFill>
                  <a:schemeClr val="bg1"/>
                </a:solidFill>
                <a:latin typeface="Fixel Display Bold" pitchFamily="2" charset="-52"/>
                <a:cs typeface="Times New Roman" panose="02020603050405020304" pitchFamily="18" charset="0"/>
              </a:rPr>
              <a:t>Якщо</a:t>
            </a:r>
            <a:r>
              <a:rPr lang="ru-RU" sz="1600" dirty="0">
                <a:solidFill>
                  <a:schemeClr val="bg1"/>
                </a:solidFill>
                <a:latin typeface="Fixel Display Bold" pitchFamily="2" charset="-52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Fixel Display Bold" pitchFamily="2" charset="-52"/>
                <a:cs typeface="Times New Roman" panose="02020603050405020304" pitchFamily="18" charset="0"/>
              </a:rPr>
              <a:t>ти</a:t>
            </a:r>
            <a:r>
              <a:rPr lang="ru-RU" sz="1600" dirty="0">
                <a:solidFill>
                  <a:schemeClr val="bg1"/>
                </a:solidFill>
                <a:latin typeface="Fixel Display Bold" pitchFamily="2" charset="-52"/>
                <a:cs typeface="Times New Roman" panose="02020603050405020304" pitchFamily="18" charset="0"/>
              </a:rPr>
              <a:t> не </a:t>
            </a:r>
            <a:r>
              <a:rPr lang="ru-RU" sz="1600" dirty="0" err="1">
                <a:solidFill>
                  <a:schemeClr val="bg1"/>
                </a:solidFill>
                <a:latin typeface="Fixel Display Bold" pitchFamily="2" charset="-52"/>
                <a:cs typeface="Times New Roman" panose="02020603050405020304" pitchFamily="18" charset="0"/>
              </a:rPr>
              <a:t>можеш</a:t>
            </a:r>
            <a:r>
              <a:rPr lang="ru-RU" sz="1600" dirty="0">
                <a:solidFill>
                  <a:schemeClr val="bg1"/>
                </a:solidFill>
                <a:latin typeface="Fixel Display Bold" pitchFamily="2" charset="-52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Fixel Display Bold" pitchFamily="2" charset="-52"/>
                <a:cs typeface="Times New Roman" panose="02020603050405020304" pitchFamily="18" charset="0"/>
              </a:rPr>
              <a:t>донатити</a:t>
            </a:r>
            <a:r>
              <a:rPr lang="ru-RU" sz="1600" dirty="0">
                <a:solidFill>
                  <a:schemeClr val="bg1"/>
                </a:solidFill>
                <a:latin typeface="Fixel Display Bold" pitchFamily="2" charset="-52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Fixel Display Bold" pitchFamily="2" charset="-52"/>
                <a:cs typeface="Times New Roman" panose="02020603050405020304" pitchFamily="18" charset="0"/>
              </a:rPr>
              <a:t>своїми</a:t>
            </a:r>
            <a:r>
              <a:rPr lang="ru-RU" sz="1600" dirty="0">
                <a:solidFill>
                  <a:schemeClr val="bg1"/>
                </a:solidFill>
                <a:latin typeface="Fixel Display Bold" pitchFamily="2" charset="-52"/>
                <a:cs typeface="Times New Roman" panose="02020603050405020304" pitchFamily="18" charset="0"/>
              </a:rPr>
              <a:t> силами </a:t>
            </a:r>
            <a:r>
              <a:rPr lang="ru-RU" sz="1600" dirty="0" err="1">
                <a:solidFill>
                  <a:schemeClr val="bg1"/>
                </a:solidFill>
                <a:latin typeface="Fixel Display Bold" pitchFamily="2" charset="-52"/>
                <a:cs typeface="Times New Roman" panose="02020603050405020304" pitchFamily="18" charset="0"/>
              </a:rPr>
              <a:t>або</a:t>
            </a:r>
            <a:r>
              <a:rPr lang="ru-RU" sz="1600" dirty="0">
                <a:solidFill>
                  <a:schemeClr val="bg1"/>
                </a:solidFill>
                <a:latin typeface="Fixel Display Bold" pitchFamily="2" charset="-52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Fixel Display Bold" pitchFamily="2" charset="-52"/>
                <a:cs typeface="Times New Roman" panose="02020603050405020304" pitchFamily="18" charset="0"/>
              </a:rPr>
              <a:t>фінансами</a:t>
            </a:r>
            <a:r>
              <a:rPr lang="ru-RU" sz="1600" dirty="0">
                <a:solidFill>
                  <a:schemeClr val="bg1"/>
                </a:solidFill>
                <a:latin typeface="Fixel Display Bold" pitchFamily="2" charset="-52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sz="1600" dirty="0" err="1">
                <a:solidFill>
                  <a:schemeClr val="bg1"/>
                </a:solidFill>
                <a:latin typeface="Fixel Display Bold" pitchFamily="2" charset="-52"/>
                <a:cs typeface="Times New Roman" panose="02020603050405020304" pitchFamily="18" charset="0"/>
              </a:rPr>
              <a:t>ти</a:t>
            </a:r>
            <a:r>
              <a:rPr lang="ru-RU" sz="1600" dirty="0">
                <a:solidFill>
                  <a:schemeClr val="bg1"/>
                </a:solidFill>
                <a:latin typeface="Fixel Display Bold" pitchFamily="2" charset="-52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Fixel Display Bold" pitchFamily="2" charset="-52"/>
                <a:cs typeface="Times New Roman" panose="02020603050405020304" pitchFamily="18" charset="0"/>
              </a:rPr>
              <a:t>можеш</a:t>
            </a:r>
            <a:r>
              <a:rPr lang="ru-RU" sz="1600" dirty="0">
                <a:solidFill>
                  <a:schemeClr val="bg1"/>
                </a:solidFill>
                <a:latin typeface="Fixel Display Bold" pitchFamily="2" charset="-52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Fixel Display Bold" pitchFamily="2" charset="-52"/>
                <a:cs typeface="Times New Roman" panose="02020603050405020304" pitchFamily="18" charset="0"/>
              </a:rPr>
              <a:t>донатити</a:t>
            </a:r>
            <a:r>
              <a:rPr lang="ru-RU" sz="1600" dirty="0">
                <a:solidFill>
                  <a:schemeClr val="bg1"/>
                </a:solidFill>
                <a:latin typeface="Fixel Display Bold" pitchFamily="2" charset="-52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Fixel Display Bold" pitchFamily="2" charset="-52"/>
                <a:cs typeface="Times New Roman" panose="02020603050405020304" pitchFamily="18" charset="0"/>
              </a:rPr>
              <a:t>свій</a:t>
            </a:r>
            <a:r>
              <a:rPr lang="ru-RU" sz="1600" dirty="0">
                <a:solidFill>
                  <a:schemeClr val="bg1"/>
                </a:solidFill>
                <a:latin typeface="Fixel Display Bold" pitchFamily="2" charset="-52"/>
                <a:cs typeface="Times New Roman" panose="02020603050405020304" pitchFamily="18" charset="0"/>
              </a:rPr>
              <a:t> час!</a:t>
            </a:r>
            <a:endParaRPr lang="en-UA" sz="1600" dirty="0">
              <a:solidFill>
                <a:schemeClr val="bg1"/>
              </a:solidFill>
              <a:latin typeface="Fixel Display Bold" pitchFamily="2" charset="-52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A914F8-3366-C335-B033-B5BD86A50C3F}"/>
              </a:ext>
            </a:extLst>
          </p:cNvPr>
          <p:cNvSpPr txBox="1"/>
          <p:nvPr/>
        </p:nvSpPr>
        <p:spPr>
          <a:xfrm>
            <a:off x="1235673" y="4058983"/>
            <a:ext cx="46266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  <a:latin typeface="Ultramono Wide Black" panose="02000A09000000000000" pitchFamily="49" charset="0"/>
              </a:rPr>
              <a:t>ОНЛАЙН ВАРТА УКРАЇНИ</a:t>
            </a:r>
            <a:endParaRPr lang="en-UA" b="1" dirty="0">
              <a:solidFill>
                <a:schemeClr val="bg1"/>
              </a:solidFill>
              <a:latin typeface="Ultramono Wide Black" panose="02000A09000000000000" pitchFamily="49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BFB338-B147-0E71-0B5D-806E14DD5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101" y="2527747"/>
            <a:ext cx="5551760" cy="1390515"/>
          </a:xfrm>
          <a:prstGeom prst="rect">
            <a:avLst/>
          </a:prstGeom>
        </p:spPr>
      </p:pic>
      <p:pic>
        <p:nvPicPr>
          <p:cNvPr id="4" name="Рисунок 3" descr="Изображение выглядит как линия, Графика, треугольник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61E1056B-DD56-FD0E-8D25-840974E1E5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2896" y="5477376"/>
            <a:ext cx="567972" cy="636817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шаблон, желтый, прямоугольный, Симметрия&#10;&#10;Автоматически созданное описание">
            <a:extLst>
              <a:ext uri="{FF2B5EF4-FFF2-40B4-BE49-F238E27FC236}">
                <a16:creationId xmlns:a16="http://schemas.microsoft.com/office/drawing/2014/main" id="{CA8B3AE7-2818-DF9F-51BB-20CB8D2573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4875" y="1800814"/>
            <a:ext cx="2400170" cy="240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94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Изображение выглядит как символ, желтый&#10;&#10;Автоматически созданное описание">
            <a:extLst>
              <a:ext uri="{FF2B5EF4-FFF2-40B4-BE49-F238E27FC236}">
                <a16:creationId xmlns:a16="http://schemas.microsoft.com/office/drawing/2014/main" id="{E828D589-415D-4EDC-95D7-C04F6B5A6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880194">
            <a:off x="10787888" y="-952853"/>
            <a:ext cx="1132932" cy="2372075"/>
          </a:xfrm>
          <a:prstGeom prst="rect">
            <a:avLst/>
          </a:prstGeom>
        </p:spPr>
      </p:pic>
      <p:sp>
        <p:nvSpPr>
          <p:cNvPr id="7" name="Прямокутник: округлені кути 3">
            <a:extLst>
              <a:ext uri="{FF2B5EF4-FFF2-40B4-BE49-F238E27FC236}">
                <a16:creationId xmlns:a16="http://schemas.microsoft.com/office/drawing/2014/main" id="{16CAA3FD-53AA-4B91-BF02-EA646D50353A}"/>
              </a:ext>
            </a:extLst>
          </p:cNvPr>
          <p:cNvSpPr/>
          <p:nvPr/>
        </p:nvSpPr>
        <p:spPr>
          <a:xfrm>
            <a:off x="7179841" y="2990979"/>
            <a:ext cx="4228045" cy="1652858"/>
          </a:xfrm>
          <a:prstGeom prst="roundRect">
            <a:avLst>
              <a:gd name="adj" fmla="val 11317"/>
            </a:avLst>
          </a:prstGeom>
          <a:solidFill>
            <a:schemeClr val="bg1">
              <a:alpha val="0"/>
            </a:schemeClr>
          </a:solidFill>
          <a:ln w="12700">
            <a:solidFill>
              <a:srgbClr val="F1E60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 dirty="0">
              <a:solidFill>
                <a:srgbClr val="003399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18588A-5534-46A3-918E-0EB563399896}"/>
              </a:ext>
            </a:extLst>
          </p:cNvPr>
          <p:cNvSpPr txBox="1"/>
          <p:nvPr/>
        </p:nvSpPr>
        <p:spPr>
          <a:xfrm>
            <a:off x="6888066" y="3185705"/>
            <a:ext cx="44113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0">
              <a:buNone/>
            </a:pPr>
            <a:r>
              <a:rPr lang="uk-UA" sz="1600" b="1" dirty="0">
                <a:solidFill>
                  <a:srgbClr val="F1E60D"/>
                </a:solidFill>
                <a:latin typeface="Fixel Display Semi Bold" pitchFamily="2" charset="0"/>
              </a:rPr>
              <a:t>Засилля російської пропаганди та фейків буде проблемою весь час ведення проти України інформаційної війни та деякий час після перемоги</a:t>
            </a:r>
            <a:endParaRPr lang="ru-UA" sz="1600" b="1" dirty="0">
              <a:solidFill>
                <a:srgbClr val="F1E60D"/>
              </a:solidFill>
              <a:latin typeface="Fixel Display Semi Bold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0E3CF8D-7E52-43CC-B851-0D384C8CF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024" y="1915549"/>
            <a:ext cx="1051586" cy="105056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5CDA477-4C7B-4CC3-B262-F55E843BA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483" y="3203495"/>
            <a:ext cx="1053127" cy="105115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C420B72-7FDB-4E73-9BC8-626935E2E6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473" y="4497923"/>
            <a:ext cx="1052137" cy="10511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76FF039-210E-4377-8A0C-9481CF2E300F}"/>
              </a:ext>
            </a:extLst>
          </p:cNvPr>
          <p:cNvSpPr txBox="1"/>
          <p:nvPr/>
        </p:nvSpPr>
        <p:spPr>
          <a:xfrm>
            <a:off x="2355715" y="2018136"/>
            <a:ext cx="4650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lvl="0">
              <a:defRPr lang="ru-UA"/>
            </a:defPPr>
            <a:lvl1pPr>
              <a:defRPr sz="1600">
                <a:solidFill>
                  <a:schemeClr val="bg1"/>
                </a:solidFill>
                <a:latin typeface="Fixel Display Medium" pitchFamily="2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Російська інформаційна експансія в період війни, необмежений доступ до розгалужених ворожих онлайн-платформ</a:t>
            </a:r>
            <a:endParaRPr lang="uk-U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620E20-81B2-44B0-8E7C-EEC88CE98170}"/>
              </a:ext>
            </a:extLst>
          </p:cNvPr>
          <p:cNvSpPr txBox="1"/>
          <p:nvPr/>
        </p:nvSpPr>
        <p:spPr>
          <a:xfrm>
            <a:off x="2355715" y="3289248"/>
            <a:ext cx="3741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lvl="0">
              <a:defRPr lang="ru-UA"/>
            </a:defPPr>
            <a:lvl1pPr>
              <a:defRPr sz="1600">
                <a:solidFill>
                  <a:schemeClr val="bg1"/>
                </a:solidFill>
                <a:latin typeface="Fixel Display Medium" pitchFamily="2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Недостатній рівень інформаційної грамотності та кібергігієни цільової аудиторії 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9C6775-FEF3-4F3B-80DB-B9EAA5BA1294}"/>
              </a:ext>
            </a:extLst>
          </p:cNvPr>
          <p:cNvSpPr txBox="1"/>
          <p:nvPr/>
        </p:nvSpPr>
        <p:spPr>
          <a:xfrm>
            <a:off x="2355715" y="4753401"/>
            <a:ext cx="2789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bg1"/>
                </a:solidFill>
                <a:latin typeface="Fixel Display Medium" pitchFamily="2" charset="0"/>
                <a:cs typeface="Times New Roman" panose="02020603050405020304" pitchFamily="18" charset="0"/>
              </a:rPr>
              <a:t>Зростання</a:t>
            </a:r>
            <a:r>
              <a:rPr lang="ru-RU" sz="1600" dirty="0">
                <a:solidFill>
                  <a:schemeClr val="bg1"/>
                </a:solidFill>
                <a:latin typeface="Fixel Display Medium" pitchFamily="2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Fixel Display Medium" pitchFamily="2" charset="0"/>
                <a:cs typeface="Times New Roman" panose="02020603050405020304" pitchFamily="18" charset="0"/>
              </a:rPr>
              <a:t>кількості</a:t>
            </a:r>
            <a:r>
              <a:rPr lang="ru-RU" sz="1600" dirty="0">
                <a:solidFill>
                  <a:schemeClr val="bg1"/>
                </a:solidFill>
                <a:latin typeface="Fixel Display Medium" pitchFamily="2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600" dirty="0">
                <a:solidFill>
                  <a:schemeClr val="bg1"/>
                </a:solidFill>
                <a:latin typeface="Fixel Display Medium" pitchFamily="2" charset="0"/>
                <a:cs typeface="Times New Roman" panose="02020603050405020304" pitchFamily="18" charset="0"/>
              </a:rPr>
              <a:t>онлайн-</a:t>
            </a:r>
            <a:r>
              <a:rPr lang="ru-RU" sz="1600" dirty="0" err="1">
                <a:solidFill>
                  <a:schemeClr val="bg1"/>
                </a:solidFill>
                <a:latin typeface="Fixel Display Medium" pitchFamily="2" charset="0"/>
                <a:cs typeface="Times New Roman" panose="02020603050405020304" pitchFamily="18" charset="0"/>
              </a:rPr>
              <a:t>шахрайств</a:t>
            </a:r>
            <a:endParaRPr lang="ru-RU" sz="1600" dirty="0">
              <a:solidFill>
                <a:schemeClr val="bg1"/>
              </a:solidFill>
              <a:latin typeface="Fixel Display Medium" pitchFamily="2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 descr="Изображение выглядит как символ, желтый&#10;&#10;Автоматически созданное описание">
            <a:extLst>
              <a:ext uri="{FF2B5EF4-FFF2-40B4-BE49-F238E27FC236}">
                <a16:creationId xmlns:a16="http://schemas.microsoft.com/office/drawing/2014/main" id="{A5C5C551-8255-46D8-AF76-621B377A3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880194">
            <a:off x="7336717" y="922100"/>
            <a:ext cx="756284" cy="1583469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символ, желтый&#10;&#10;Автоматически созданное описание">
            <a:extLst>
              <a:ext uri="{FF2B5EF4-FFF2-40B4-BE49-F238E27FC236}">
                <a16:creationId xmlns:a16="http://schemas.microsoft.com/office/drawing/2014/main" id="{92F75907-2E9A-4781-B29E-73E656DDE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880194">
            <a:off x="9237851" y="258080"/>
            <a:ext cx="483175" cy="1011647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символ, желтый&#10;&#10;Автоматически созданное описание">
            <a:extLst>
              <a:ext uri="{FF2B5EF4-FFF2-40B4-BE49-F238E27FC236}">
                <a16:creationId xmlns:a16="http://schemas.microsoft.com/office/drawing/2014/main" id="{181CB170-3ABE-4A44-9B91-B54C0737A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880194">
            <a:off x="10359837" y="1684891"/>
            <a:ext cx="756284" cy="1583469"/>
          </a:xfrm>
          <a:prstGeom prst="rect">
            <a:avLst/>
          </a:prstGeom>
        </p:spPr>
      </p:pic>
      <p:pic>
        <p:nvPicPr>
          <p:cNvPr id="3" name="Рисунок 2" descr="Изображение выглядит как Шрифт, логотип, График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CA433E9B-A0E6-DFFA-5CDC-ABCF877035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257" y="5948922"/>
            <a:ext cx="1273084" cy="3185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3B6ACF-539E-7B0B-6B50-81A7189004F0}"/>
              </a:ext>
            </a:extLst>
          </p:cNvPr>
          <p:cNvSpPr txBox="1"/>
          <p:nvPr/>
        </p:nvSpPr>
        <p:spPr>
          <a:xfrm>
            <a:off x="913597" y="-132251"/>
            <a:ext cx="4621701" cy="1625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uk-UA" sz="4800" b="1" dirty="0">
                <a:solidFill>
                  <a:srgbClr val="FFFF00"/>
                </a:solidFill>
                <a:latin typeface="Ultramono Wide Black" panose="02000309000000000000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Виклики</a:t>
            </a:r>
            <a:endParaRPr lang="uk-UA" sz="4800" b="1" dirty="0">
              <a:solidFill>
                <a:srgbClr val="FFFF00"/>
              </a:solidFill>
              <a:effectLst/>
              <a:latin typeface="Ultramono Wide Black" panose="02000309000000000000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Изображение выглядит как символ, желтый&#10;&#10;Автоматически созданное описание">
            <a:extLst>
              <a:ext uri="{FF2B5EF4-FFF2-40B4-BE49-F238E27FC236}">
                <a16:creationId xmlns:a16="http://schemas.microsoft.com/office/drawing/2014/main" id="{ABC17B96-FF75-0BEB-38B9-E0447BC91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880194">
            <a:off x="11866578" y="2067251"/>
            <a:ext cx="483175" cy="1011647"/>
          </a:xfrm>
          <a:prstGeom prst="rect">
            <a:avLst/>
          </a:prstGeom>
        </p:spPr>
      </p:pic>
      <p:pic>
        <p:nvPicPr>
          <p:cNvPr id="9" name="Рисунок 8" descr="Изображение выглядит как линия, Графика, треугольник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B9C89743-306A-6E6F-662E-C088FC2706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1689" y="4369311"/>
            <a:ext cx="567972" cy="63681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имвол, желтый&#10;&#10;Автоматически созданное описание">
            <a:extLst>
              <a:ext uri="{FF2B5EF4-FFF2-40B4-BE49-F238E27FC236}">
                <a16:creationId xmlns:a16="http://schemas.microsoft.com/office/drawing/2014/main" id="{5A2627E8-288D-3644-FC7C-ABE2CD594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880194">
            <a:off x="6385192" y="4231763"/>
            <a:ext cx="756284" cy="1583469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имвол, желтый&#10;&#10;Автоматически созданное описание">
            <a:extLst>
              <a:ext uri="{FF2B5EF4-FFF2-40B4-BE49-F238E27FC236}">
                <a16:creationId xmlns:a16="http://schemas.microsoft.com/office/drawing/2014/main" id="{CA89BF43-EFAE-BD6E-318A-ED601D684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880194">
            <a:off x="6602562" y="5564107"/>
            <a:ext cx="483175" cy="101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257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39DD44-AF9B-38D0-691E-F6B49EAA107E}"/>
              </a:ext>
            </a:extLst>
          </p:cNvPr>
          <p:cNvSpPr txBox="1"/>
          <p:nvPr/>
        </p:nvSpPr>
        <p:spPr>
          <a:xfrm>
            <a:off x="913597" y="76468"/>
            <a:ext cx="7986843" cy="1625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uk-UA" sz="4800" b="1" dirty="0">
                <a:solidFill>
                  <a:srgbClr val="FFFF00"/>
                </a:solidFill>
                <a:latin typeface="Ultramono Wide Black" panose="02000309000000000000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Унікальність</a:t>
            </a:r>
            <a:endParaRPr lang="uk-UA" sz="4800" b="1" dirty="0">
              <a:solidFill>
                <a:srgbClr val="FFFF00"/>
              </a:solidFill>
              <a:effectLst/>
              <a:latin typeface="Ultramono Wide Black" panose="02000309000000000000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163;g27ab9d0675b_0_152">
            <a:extLst>
              <a:ext uri="{FF2B5EF4-FFF2-40B4-BE49-F238E27FC236}">
                <a16:creationId xmlns:a16="http://schemas.microsoft.com/office/drawing/2014/main" id="{5C05A9E7-8C65-46A3-81C7-E67EB10B8BB6}"/>
              </a:ext>
            </a:extLst>
          </p:cNvPr>
          <p:cNvSpPr txBox="1">
            <a:spLocks/>
          </p:cNvSpPr>
          <p:nvPr/>
        </p:nvSpPr>
        <p:spPr>
          <a:xfrm>
            <a:off x="1325782" y="7717711"/>
            <a:ext cx="6774171" cy="2595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b="1" u="sng" dirty="0">
                <a:solidFill>
                  <a:schemeClr val="bg1"/>
                </a:solidFill>
              </a:rPr>
              <a:t>Освітній напрям </a:t>
            </a:r>
            <a:r>
              <a:rPr lang="uk-UA" b="1" u="sng" dirty="0" err="1">
                <a:solidFill>
                  <a:schemeClr val="bg1"/>
                </a:solidFill>
              </a:rPr>
              <a:t>проєкту</a:t>
            </a:r>
            <a:r>
              <a:rPr lang="uk-UA" b="1" dirty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uk-UA" sz="1600" b="1" dirty="0">
              <a:solidFill>
                <a:schemeClr val="bg1"/>
              </a:solidFill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rgbClr val="003999"/>
              </a:buClr>
              <a:buSzPts val="1800"/>
              <a:buNone/>
            </a:pPr>
            <a:r>
              <a:rPr lang="uk-UA" sz="1500" dirty="0">
                <a:solidFill>
                  <a:schemeClr val="bg1"/>
                </a:solidFill>
                <a:latin typeface="Fixel Display Bold" pitchFamily="2" charset="-52"/>
                <a:sym typeface="Raleway"/>
              </a:rPr>
              <a:t>- включає поглиблений курс з медіа- та </a:t>
            </a:r>
            <a:r>
              <a:rPr lang="uk-UA" sz="1500" dirty="0" err="1">
                <a:solidFill>
                  <a:schemeClr val="bg1"/>
                </a:solidFill>
                <a:latin typeface="Fixel Display Bold" pitchFamily="2" charset="-52"/>
                <a:sym typeface="Raleway"/>
              </a:rPr>
              <a:t>кіберграмотності</a:t>
            </a:r>
            <a:r>
              <a:rPr lang="uk-UA" sz="1500" dirty="0">
                <a:solidFill>
                  <a:schemeClr val="bg1"/>
                </a:solidFill>
                <a:latin typeface="Fixel Display Bold" pitchFamily="2" charset="-52"/>
                <a:sym typeface="Raleway"/>
              </a:rPr>
              <a:t>, представлений відео-, фото-, текстовими, тестовими інтерактивними матеріалами. Залучились підтримкою ДКП для допомоги в професійних компетенціях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rgbClr val="003999"/>
              </a:buClr>
              <a:buSzPts val="1800"/>
              <a:buNone/>
            </a:pPr>
            <a:endParaRPr lang="uk-UA" sz="1500" dirty="0">
              <a:solidFill>
                <a:schemeClr val="bg1"/>
              </a:solidFill>
              <a:latin typeface="Fixel Display Bold" pitchFamily="2" charset="-52"/>
              <a:sym typeface="Raleway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rgbClr val="003999"/>
              </a:buClr>
              <a:buSzPts val="1800"/>
              <a:buNone/>
            </a:pPr>
            <a:r>
              <a:rPr lang="uk-UA" sz="1500" dirty="0">
                <a:solidFill>
                  <a:schemeClr val="bg1"/>
                </a:solidFill>
                <a:latin typeface="Fixel Display Bold" pitchFamily="2" charset="-52"/>
                <a:sym typeface="Raleway"/>
              </a:rPr>
              <a:t>- спрямований, перш за все, на задоволення потреб учасників нашої спільноти та утримання їх мотивації на систематичне виконання дій з блокування ворожих ресурсів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rgbClr val="003999"/>
              </a:buClr>
              <a:buSzPts val="1800"/>
              <a:buNone/>
            </a:pPr>
            <a:endParaRPr lang="uk-UA" sz="1500" dirty="0">
              <a:solidFill>
                <a:schemeClr val="bg1"/>
              </a:solidFill>
              <a:latin typeface="Fixel Display Bold" pitchFamily="2" charset="-52"/>
              <a:sym typeface="Raleway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rgbClr val="003999"/>
              </a:buClr>
              <a:buSzPts val="1800"/>
              <a:buNone/>
            </a:pPr>
            <a:r>
              <a:rPr lang="uk-UA" sz="1500" dirty="0">
                <a:solidFill>
                  <a:schemeClr val="bg1"/>
                </a:solidFill>
                <a:latin typeface="Fixel Display Bold" pitchFamily="2" charset="-52"/>
                <a:sym typeface="Raleway"/>
              </a:rPr>
              <a:t>- є частиною превентивної програми з протидії онлайн-шахрайству</a:t>
            </a:r>
          </a:p>
        </p:txBody>
      </p:sp>
      <p:sp>
        <p:nvSpPr>
          <p:cNvPr id="12" name="Прямокутник: округлені кути 7">
            <a:extLst>
              <a:ext uri="{FF2B5EF4-FFF2-40B4-BE49-F238E27FC236}">
                <a16:creationId xmlns:a16="http://schemas.microsoft.com/office/drawing/2014/main" id="{4F9B27EA-0331-4779-A297-CBBF5058AEBF}"/>
              </a:ext>
            </a:extLst>
          </p:cNvPr>
          <p:cNvSpPr/>
          <p:nvPr/>
        </p:nvSpPr>
        <p:spPr>
          <a:xfrm>
            <a:off x="983182" y="2578711"/>
            <a:ext cx="6995732" cy="2086770"/>
          </a:xfrm>
          <a:prstGeom prst="roundRect">
            <a:avLst>
              <a:gd name="adj" fmla="val 10509"/>
            </a:avLst>
          </a:prstGeom>
          <a:noFill/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 dirty="0">
              <a:solidFill>
                <a:srgbClr val="FFFF00"/>
              </a:solidFill>
            </a:endParaRPr>
          </a:p>
        </p:txBody>
      </p:sp>
      <p:sp>
        <p:nvSpPr>
          <p:cNvPr id="13" name="Google Shape;163;g27ab9d0675b_0_152">
            <a:extLst>
              <a:ext uri="{FF2B5EF4-FFF2-40B4-BE49-F238E27FC236}">
                <a16:creationId xmlns:a16="http://schemas.microsoft.com/office/drawing/2014/main" id="{08B1EFE6-9118-4D00-9AC4-E93814BA2DC1}"/>
              </a:ext>
            </a:extLst>
          </p:cNvPr>
          <p:cNvSpPr txBox="1">
            <a:spLocks/>
          </p:cNvSpPr>
          <p:nvPr/>
        </p:nvSpPr>
        <p:spPr>
          <a:xfrm>
            <a:off x="1200860" y="2847113"/>
            <a:ext cx="6640282" cy="1621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999"/>
              </a:buClr>
              <a:buSzPts val="1800"/>
              <a:buFont typeface="Helvetica Neue"/>
              <a:buChar char="‣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999"/>
              </a:buClr>
              <a:buSzPts val="1800"/>
              <a:buFont typeface="Helvetica Neue"/>
              <a:buChar char="‣"/>
              <a:defRPr sz="2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999"/>
              </a:buClr>
              <a:buSzPts val="1800"/>
              <a:buFont typeface="Helvetica Neue"/>
              <a:buChar char="‣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999"/>
              </a:buClr>
              <a:buSzPts val="1800"/>
              <a:buFont typeface="Helvetica Neue"/>
              <a:buChar char="‣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999"/>
              </a:buClr>
              <a:buSzPts val="1800"/>
              <a:buFont typeface="Helvetica Neue"/>
              <a:buChar char="‣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dirty="0">
                <a:solidFill>
                  <a:schemeClr val="bg1"/>
                </a:solidFill>
                <a:latin typeface="Fixel Display Medium" pitchFamily="2" charset="-52"/>
                <a:ea typeface="+mn-ea"/>
                <a:cs typeface="Times New Roman" panose="02020603050405020304" pitchFamily="18" charset="0"/>
              </a:rPr>
              <a:t>На даний момент, ініціатив, які б ефективно вирішували проблему протистояння ворожій пропаганді в медіапросторі, немає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uk-UA" sz="1600" dirty="0">
              <a:solidFill>
                <a:schemeClr val="bg1"/>
              </a:solidFill>
              <a:latin typeface="Fixel Display Medium" pitchFamily="2" charset="-52"/>
              <a:ea typeface="+mn-ea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dirty="0">
                <a:solidFill>
                  <a:schemeClr val="bg1"/>
                </a:solidFill>
                <a:latin typeface="Fixel Display Medium" pitchFamily="2" charset="-52"/>
                <a:ea typeface="+mn-ea"/>
                <a:cs typeface="Times New Roman" panose="02020603050405020304" pitchFamily="18" charset="0"/>
              </a:rPr>
              <a:t>В березні 2022 року існувало декілька </a:t>
            </a:r>
            <a:r>
              <a:rPr lang="uk-UA" sz="1600" dirty="0" err="1">
                <a:solidFill>
                  <a:schemeClr val="bg1"/>
                </a:solidFill>
                <a:latin typeface="Fixel Display Medium" pitchFamily="2" charset="-52"/>
                <a:ea typeface="+mn-ea"/>
                <a:cs typeface="Times New Roman" panose="02020603050405020304" pitchFamily="18" charset="0"/>
              </a:rPr>
              <a:t>проєктів</a:t>
            </a:r>
            <a:r>
              <a:rPr lang="uk-UA" sz="1600" dirty="0">
                <a:solidFill>
                  <a:schemeClr val="bg1"/>
                </a:solidFill>
                <a:latin typeface="Fixel Display Medium" pitchFamily="2" charset="-52"/>
                <a:ea typeface="+mn-ea"/>
                <a:cs typeface="Times New Roman" panose="02020603050405020304" pitchFamily="18" charset="0"/>
              </a:rPr>
              <a:t> в </a:t>
            </a:r>
            <a:r>
              <a:rPr lang="en-US" sz="1600" dirty="0">
                <a:solidFill>
                  <a:schemeClr val="bg1"/>
                </a:solidFill>
                <a:latin typeface="Fixel Display Medium" pitchFamily="2" charset="-52"/>
                <a:ea typeface="+mn-ea"/>
                <a:cs typeface="Times New Roman" panose="02020603050405020304" pitchFamily="18" charset="0"/>
              </a:rPr>
              <a:t>Telegram </a:t>
            </a:r>
            <a:r>
              <a:rPr lang="uk-UA" sz="1600" dirty="0">
                <a:solidFill>
                  <a:schemeClr val="bg1"/>
                </a:solidFill>
                <a:latin typeface="Fixel Display Medium" pitchFamily="2" charset="-52"/>
                <a:ea typeface="+mn-ea"/>
                <a:cs typeface="Times New Roman" panose="02020603050405020304" pitchFamily="18" charset="0"/>
              </a:rPr>
              <a:t>та </a:t>
            </a:r>
            <a:r>
              <a:rPr lang="en-US" sz="1600" dirty="0">
                <a:solidFill>
                  <a:schemeClr val="bg1"/>
                </a:solidFill>
                <a:latin typeface="Fixel Display Medium" pitchFamily="2" charset="-52"/>
                <a:ea typeface="+mn-ea"/>
                <a:cs typeface="Times New Roman" panose="02020603050405020304" pitchFamily="18" charset="0"/>
              </a:rPr>
              <a:t>Facebook, </a:t>
            </a:r>
            <a:r>
              <a:rPr lang="uk-UA" sz="1600" dirty="0">
                <a:solidFill>
                  <a:schemeClr val="bg1"/>
                </a:solidFill>
                <a:latin typeface="Fixel Display Medium" pitchFamily="2" charset="-52"/>
                <a:ea typeface="+mn-ea"/>
                <a:cs typeface="Times New Roman" panose="02020603050405020304" pitchFamily="18" charset="0"/>
              </a:rPr>
              <a:t>які організатори в</a:t>
            </a:r>
            <a:r>
              <a:rPr lang="ru-RU" sz="1600" dirty="0" err="1">
                <a:solidFill>
                  <a:schemeClr val="bg1"/>
                </a:solidFill>
                <a:latin typeface="Fixel Display Medium" pitchFamily="2" charset="-52"/>
                <a:ea typeface="+mn-ea"/>
                <a:cs typeface="Times New Roman" panose="02020603050405020304" pitchFamily="18" charset="0"/>
              </a:rPr>
              <a:t>ир</a:t>
            </a:r>
            <a:r>
              <a:rPr lang="uk-UA" sz="1600" dirty="0" err="1">
                <a:solidFill>
                  <a:schemeClr val="bg1"/>
                </a:solidFill>
                <a:latin typeface="Fixel Display Medium" pitchFamily="2" charset="-52"/>
                <a:ea typeface="+mn-ea"/>
                <a:cs typeface="Times New Roman" panose="02020603050405020304" pitchFamily="18" charset="0"/>
              </a:rPr>
              <a:t>ішили</a:t>
            </a:r>
            <a:r>
              <a:rPr lang="uk-UA" sz="1600" dirty="0">
                <a:solidFill>
                  <a:schemeClr val="bg1"/>
                </a:solidFill>
                <a:latin typeface="Fixel Display Medium" pitchFamily="2" charset="-52"/>
                <a:ea typeface="+mn-ea"/>
                <a:cs typeface="Times New Roman" panose="02020603050405020304" pitchFamily="18" charset="0"/>
              </a:rPr>
              <a:t> закрити, ймовірно, через неприбутковість та зниження інтересу аудиторії</a:t>
            </a:r>
            <a:endParaRPr lang="en-US" sz="1600" dirty="0">
              <a:solidFill>
                <a:schemeClr val="bg1"/>
              </a:solidFill>
              <a:latin typeface="Fixel Display Medium" pitchFamily="2" charset="-52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E391EC-E092-4415-80A9-0EECC472DC0E}"/>
              </a:ext>
            </a:extLst>
          </p:cNvPr>
          <p:cNvSpPr txBox="1"/>
          <p:nvPr/>
        </p:nvSpPr>
        <p:spPr>
          <a:xfrm>
            <a:off x="913597" y="1819856"/>
            <a:ext cx="496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rgbClr val="FFFF00"/>
                </a:solidFill>
                <a:latin typeface="Fixel Display Medium" pitchFamily="2" charset="-52"/>
              </a:rPr>
              <a:t>Ми перейшли від мрій до дій!</a:t>
            </a:r>
          </a:p>
        </p:txBody>
      </p:sp>
      <p:pic>
        <p:nvPicPr>
          <p:cNvPr id="15" name="Рисунок 14" descr="Изображение выглядит как Графика, желтый, символ, Симметрия&#10;&#10;Автоматически созданное описание">
            <a:extLst>
              <a:ext uri="{FF2B5EF4-FFF2-40B4-BE49-F238E27FC236}">
                <a16:creationId xmlns:a16="http://schemas.microsoft.com/office/drawing/2014/main" id="{48E84DF9-46A8-4248-8DBF-35EC28B0A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8069">
            <a:off x="5321564" y="4612020"/>
            <a:ext cx="1047523" cy="162275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Графика, желтый, символ, Симметрия&#10;&#10;Автоматически созданное описание">
            <a:extLst>
              <a:ext uri="{FF2B5EF4-FFF2-40B4-BE49-F238E27FC236}">
                <a16:creationId xmlns:a16="http://schemas.microsoft.com/office/drawing/2014/main" id="{798E9EFA-33F9-42C6-AC4A-3D6031E55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74653">
            <a:off x="6676751" y="5671785"/>
            <a:ext cx="587634" cy="91032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Шрифт, логотип, График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5CA1A35F-AB10-E07D-5D36-AE97BF3A4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257" y="5948922"/>
            <a:ext cx="1273084" cy="3185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2709A07-FDCB-47BD-801F-0075558783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14803">
            <a:off x="8557893" y="747701"/>
            <a:ext cx="2697863" cy="4163754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3A460F-2123-4873-9988-F496552F2C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36387">
            <a:off x="7848777" y="3798560"/>
            <a:ext cx="1952332" cy="2761988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198B54-8804-48A9-923D-AAE30213D0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29062">
            <a:off x="9692588" y="3323534"/>
            <a:ext cx="1806435" cy="3200400"/>
          </a:xfrm>
          <a:prstGeom prst="rect">
            <a:avLst/>
          </a:prstGeom>
          <a:ln>
            <a:solidFill>
              <a:schemeClr val="bg2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4249863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C9BFBA68-4231-B10D-E779-4DF5D5E0AF32}"/>
              </a:ext>
            </a:extLst>
          </p:cNvPr>
          <p:cNvSpPr txBox="1"/>
          <p:nvPr/>
        </p:nvSpPr>
        <p:spPr>
          <a:xfrm>
            <a:off x="953601" y="3748654"/>
            <a:ext cx="3943520" cy="986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uk-UA" sz="2800" b="1" dirty="0">
                <a:solidFill>
                  <a:srgbClr val="FBEA4E"/>
                </a:solidFill>
                <a:latin typeface="Ultramono Wide Bold" panose="02000309000000000000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Наша місія:</a:t>
            </a:r>
            <a:endParaRPr lang="uk-UA" sz="2800" b="1" dirty="0">
              <a:solidFill>
                <a:srgbClr val="FBEA4E"/>
              </a:solidFill>
              <a:effectLst/>
              <a:latin typeface="Ultramono Wide Bold" panose="02000309000000000000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B19FF899-E01E-1849-ADC0-AC9AD7624AF1}"/>
              </a:ext>
            </a:extLst>
          </p:cNvPr>
          <p:cNvSpPr/>
          <p:nvPr/>
        </p:nvSpPr>
        <p:spPr>
          <a:xfrm>
            <a:off x="1073778" y="3747016"/>
            <a:ext cx="108571" cy="98701"/>
          </a:xfrm>
          <a:prstGeom prst="ellipse">
            <a:avLst/>
          </a:prstGeom>
          <a:solidFill>
            <a:srgbClr val="FFE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1694E8D5-C73D-1E41-AA15-189E4266D3DD}"/>
              </a:ext>
            </a:extLst>
          </p:cNvPr>
          <p:cNvSpPr/>
          <p:nvPr/>
        </p:nvSpPr>
        <p:spPr>
          <a:xfrm>
            <a:off x="1073778" y="4010108"/>
            <a:ext cx="108571" cy="98701"/>
          </a:xfrm>
          <a:prstGeom prst="ellipse">
            <a:avLst/>
          </a:prstGeom>
          <a:solidFill>
            <a:srgbClr val="FFE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8E2BFF92-1CE1-A74A-888B-F4E16DFD4C55}"/>
              </a:ext>
            </a:extLst>
          </p:cNvPr>
          <p:cNvSpPr/>
          <p:nvPr/>
        </p:nvSpPr>
        <p:spPr>
          <a:xfrm>
            <a:off x="3488153" y="3747016"/>
            <a:ext cx="108571" cy="98701"/>
          </a:xfrm>
          <a:prstGeom prst="ellipse">
            <a:avLst/>
          </a:prstGeom>
          <a:solidFill>
            <a:srgbClr val="FFE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31D46504-A8B9-1341-9048-BA54860B85D8}"/>
              </a:ext>
            </a:extLst>
          </p:cNvPr>
          <p:cNvSpPr/>
          <p:nvPr/>
        </p:nvSpPr>
        <p:spPr>
          <a:xfrm>
            <a:off x="3488153" y="4010108"/>
            <a:ext cx="108571" cy="98701"/>
          </a:xfrm>
          <a:prstGeom prst="ellipse">
            <a:avLst/>
          </a:prstGeom>
          <a:solidFill>
            <a:srgbClr val="FFE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B0ECD0-53F3-7A45-956E-3C048C4F7EA0}"/>
              </a:ext>
            </a:extLst>
          </p:cNvPr>
          <p:cNvSpPr txBox="1"/>
          <p:nvPr/>
        </p:nvSpPr>
        <p:spPr>
          <a:xfrm>
            <a:off x="1230260" y="3637308"/>
            <a:ext cx="1708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UA"/>
            </a:defPPr>
            <a:lvl1pPr>
              <a:defRPr sz="1600" b="1">
                <a:solidFill>
                  <a:schemeClr val="bg1"/>
                </a:solidFill>
                <a:latin typeface="Fixel Black" pitchFamily="2" charset="-52"/>
              </a:defRPr>
            </a:lvl1pPr>
          </a:lstStyle>
          <a:p>
            <a:r>
              <a:rPr lang="uk-UA" dirty="0">
                <a:latin typeface="Fixel Display Bo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прозорість</a:t>
            </a:r>
            <a:endParaRPr lang="ru-UA" dirty="0">
              <a:latin typeface="Fixel Display Bold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080669-EDE1-8C40-BFF1-A7FDF8839E8F}"/>
              </a:ext>
            </a:extLst>
          </p:cNvPr>
          <p:cNvSpPr txBox="1"/>
          <p:nvPr/>
        </p:nvSpPr>
        <p:spPr>
          <a:xfrm>
            <a:off x="1230259" y="3905897"/>
            <a:ext cx="21738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UA"/>
            </a:defPPr>
            <a:lvl1pPr>
              <a:defRPr sz="1600" b="1">
                <a:solidFill>
                  <a:schemeClr val="bg1"/>
                </a:solidFill>
                <a:latin typeface="Fixel Black" pitchFamily="2" charset="-52"/>
              </a:defRPr>
            </a:lvl1pPr>
          </a:lstStyle>
          <a:p>
            <a:r>
              <a:rPr lang="uk-UA" dirty="0">
                <a:latin typeface="Fixel Display Bo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компетентність</a:t>
            </a:r>
            <a:endParaRPr lang="ru-UA" dirty="0">
              <a:latin typeface="Fixel Display Bold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A020E7-B316-8D43-958E-34758AD76BAD}"/>
              </a:ext>
            </a:extLst>
          </p:cNvPr>
          <p:cNvSpPr txBox="1"/>
          <p:nvPr/>
        </p:nvSpPr>
        <p:spPr>
          <a:xfrm>
            <a:off x="3652034" y="3637308"/>
            <a:ext cx="19985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UA"/>
            </a:defPPr>
            <a:lvl1pPr>
              <a:defRPr sz="1600" b="1">
                <a:solidFill>
                  <a:schemeClr val="bg1"/>
                </a:solidFill>
                <a:latin typeface="Fixel Black" pitchFamily="2" charset="-52"/>
              </a:defRPr>
            </a:lvl1pPr>
          </a:lstStyle>
          <a:p>
            <a:r>
              <a:rPr lang="uk-UA" dirty="0">
                <a:latin typeface="Fixel Display Bo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незалежність</a:t>
            </a:r>
            <a:endParaRPr lang="ru-UA" dirty="0">
              <a:latin typeface="Fixel Display Bold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657482-917C-5A43-8785-3D6ACF68A0AA}"/>
              </a:ext>
            </a:extLst>
          </p:cNvPr>
          <p:cNvSpPr txBox="1"/>
          <p:nvPr/>
        </p:nvSpPr>
        <p:spPr>
          <a:xfrm>
            <a:off x="3652033" y="3897188"/>
            <a:ext cx="2503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UA"/>
            </a:defPPr>
            <a:lvl1pPr>
              <a:defRPr sz="1600" b="1">
                <a:solidFill>
                  <a:schemeClr val="bg1"/>
                </a:solidFill>
                <a:latin typeface="Fixel Black" pitchFamily="2" charset="-52"/>
              </a:defRPr>
            </a:lvl1pPr>
          </a:lstStyle>
          <a:p>
            <a:r>
              <a:rPr lang="uk-UA" dirty="0">
                <a:latin typeface="Fixel Display Bo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результативність</a:t>
            </a:r>
            <a:endParaRPr lang="ru-UA" dirty="0">
              <a:latin typeface="Fixel Display Bold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8257E3-50DB-CE4C-BA52-E1C12C1DD6C6}"/>
              </a:ext>
            </a:extLst>
          </p:cNvPr>
          <p:cNvSpPr txBox="1"/>
          <p:nvPr/>
        </p:nvSpPr>
        <p:spPr>
          <a:xfrm>
            <a:off x="939311" y="4678666"/>
            <a:ext cx="7401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UA"/>
            </a:defPPr>
            <a:lvl1pPr>
              <a:defRPr sz="1600" b="1">
                <a:solidFill>
                  <a:schemeClr val="bg1"/>
                </a:solidFill>
                <a:latin typeface="Fixel Black" pitchFamily="2" charset="-52"/>
              </a:defRPr>
            </a:lvl1pPr>
          </a:lstStyle>
          <a:p>
            <a:r>
              <a:rPr lang="uk-UA" b="0" dirty="0">
                <a:latin typeface="Fixel Display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Очищення інформаційного простору від російської пропаганди та дезінформації, знищення осередків незаконного поширення протиправного та забороненого контенту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2E1F18-B2DC-B748-A9D1-44A5981C1E4D}"/>
              </a:ext>
            </a:extLst>
          </p:cNvPr>
          <p:cNvSpPr txBox="1"/>
          <p:nvPr/>
        </p:nvSpPr>
        <p:spPr>
          <a:xfrm>
            <a:off x="925707" y="2361003"/>
            <a:ext cx="5960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Fixel Display Medium" pitchFamily="2" charset="0"/>
                <a:cs typeface="Times New Roman" panose="02020603050405020304" pitchFamily="18" charset="0"/>
              </a:rPr>
              <a:t>Синергія громадян</a:t>
            </a:r>
            <a:r>
              <a:rPr lang="ru-RU" sz="1600" dirty="0">
                <a:solidFill>
                  <a:schemeClr val="bg1"/>
                </a:solidFill>
                <a:latin typeface="Fixel Display Medium" pitchFamily="2" charset="0"/>
                <a:cs typeface="Times New Roman" panose="02020603050405020304" pitchFamily="18" charset="0"/>
              </a:rPr>
              <a:t>, приватного та державного </a:t>
            </a:r>
            <a:r>
              <a:rPr lang="uk-UA" sz="1600" dirty="0">
                <a:solidFill>
                  <a:schemeClr val="bg1"/>
                </a:solidFill>
                <a:latin typeface="Fixel Display Medium" pitchFamily="2" charset="0"/>
                <a:cs typeface="Times New Roman" panose="02020603050405020304" pitchFamily="18" charset="0"/>
              </a:rPr>
              <a:t>секторів у протидії дезінформації </a:t>
            </a:r>
            <a:r>
              <a:rPr lang="ru-RU" sz="1600" dirty="0">
                <a:solidFill>
                  <a:schemeClr val="bg1"/>
                </a:solidFill>
                <a:latin typeface="Fixel Display Medium" pitchFamily="2" charset="0"/>
                <a:cs typeface="Times New Roman" panose="02020603050405020304" pitchFamily="18" charset="0"/>
              </a:rPr>
              <a:t>та незаконному контенту </a:t>
            </a:r>
          </a:p>
          <a:p>
            <a:r>
              <a:rPr lang="ru-RU" sz="1600" dirty="0">
                <a:solidFill>
                  <a:schemeClr val="bg1"/>
                </a:solidFill>
                <a:latin typeface="Fixel Display Medium" pitchFamily="2" charset="0"/>
                <a:cs typeface="Times New Roman" panose="02020603050405020304" pitchFamily="18" charset="0"/>
              </a:rPr>
              <a:t>в </a:t>
            </a:r>
            <a:r>
              <a:rPr lang="uk-UA" sz="1600" dirty="0">
                <a:solidFill>
                  <a:schemeClr val="bg1"/>
                </a:solidFill>
                <a:latin typeface="Fixel Display Medium" pitchFamily="2" charset="0"/>
                <a:cs typeface="Times New Roman" panose="02020603050405020304" pitchFamily="18" charset="0"/>
              </a:rPr>
              <a:t>інформаційному</a:t>
            </a:r>
            <a:r>
              <a:rPr lang="ru-RU" sz="1600" dirty="0">
                <a:solidFill>
                  <a:schemeClr val="bg1"/>
                </a:solidFill>
                <a:latin typeface="Fixel Display Medium" pitchFamily="2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chemeClr val="bg1"/>
                </a:solidFill>
                <a:latin typeface="Fixel Display Medium" pitchFamily="2" charset="0"/>
                <a:cs typeface="Times New Roman" panose="02020603050405020304" pitchFamily="18" charset="0"/>
              </a:rPr>
              <a:t>просторі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A496554-3B4B-C05C-FA8A-06B32F5F9E01}"/>
              </a:ext>
            </a:extLst>
          </p:cNvPr>
          <p:cNvSpPr txBox="1"/>
          <p:nvPr/>
        </p:nvSpPr>
        <p:spPr>
          <a:xfrm>
            <a:off x="5208100" y="416648"/>
            <a:ext cx="642765" cy="1612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uk-UA" sz="4800" b="1" dirty="0">
                <a:solidFill>
                  <a:schemeClr val="bg1"/>
                </a:solidFill>
                <a:latin typeface="Ultramono Wide Black" panose="02000309000000000000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endParaRPr lang="uk-UA" sz="4800" b="1" dirty="0">
              <a:solidFill>
                <a:schemeClr val="bg1"/>
              </a:solidFill>
              <a:effectLst/>
              <a:latin typeface="Ultramono Wide Black" panose="02000309000000000000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0919BAB-59FF-C1FC-DDDE-8112350437E5}"/>
              </a:ext>
            </a:extLst>
          </p:cNvPr>
          <p:cNvSpPr txBox="1"/>
          <p:nvPr/>
        </p:nvSpPr>
        <p:spPr>
          <a:xfrm>
            <a:off x="953600" y="2737173"/>
            <a:ext cx="5490063" cy="986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uk-UA" sz="2800" b="1" dirty="0">
                <a:solidFill>
                  <a:srgbClr val="FBEA4E"/>
                </a:solidFill>
                <a:latin typeface="Ultramono Wide Bold" panose="02000309000000000000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Наші цінності:</a:t>
            </a:r>
            <a:endParaRPr lang="uk-UA" sz="2800" b="1" dirty="0">
              <a:solidFill>
                <a:srgbClr val="FBEA4E"/>
              </a:solidFill>
              <a:effectLst/>
              <a:latin typeface="Ultramono Wide Bold" panose="02000309000000000000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3" name="Рисунок 42" descr="Изображение выглядит как линия, Графика, треугольник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74B0F81B-9ADF-574C-0C66-E548CC2AB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5361" y="2144007"/>
            <a:ext cx="615508" cy="690116"/>
          </a:xfrm>
          <a:prstGeom prst="rect">
            <a:avLst/>
          </a:prstGeom>
        </p:spPr>
      </p:pic>
      <p:pic>
        <p:nvPicPr>
          <p:cNvPr id="2" name="Рисунок 1" descr="Изображение выглядит как Графика, желтый, символ, Симметрия&#10;&#10;Автоматически созданное описание">
            <a:extLst>
              <a:ext uri="{FF2B5EF4-FFF2-40B4-BE49-F238E27FC236}">
                <a16:creationId xmlns:a16="http://schemas.microsoft.com/office/drawing/2014/main" id="{20B12346-6A1D-FC07-2AD5-868DF64686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22952">
            <a:off x="9434074" y="3792085"/>
            <a:ext cx="1047523" cy="1622752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ка, желтый, символ, Симметрия&#10;&#10;Автоматически созданное описание">
            <a:extLst>
              <a:ext uri="{FF2B5EF4-FFF2-40B4-BE49-F238E27FC236}">
                <a16:creationId xmlns:a16="http://schemas.microsoft.com/office/drawing/2014/main" id="{81A5DA64-BCAE-56A6-33EE-3DE61B88ED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74653">
            <a:off x="10397112" y="5195562"/>
            <a:ext cx="587634" cy="910323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Шрифт, логотип, График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EABFFD89-DA53-4A21-85DE-8AFA2C50DB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414" y="1118438"/>
            <a:ext cx="4098490" cy="10255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681A13-7A5D-5E85-FB8D-4363CA954BF2}"/>
              </a:ext>
            </a:extLst>
          </p:cNvPr>
          <p:cNvSpPr txBox="1"/>
          <p:nvPr/>
        </p:nvSpPr>
        <p:spPr>
          <a:xfrm>
            <a:off x="5970095" y="402793"/>
            <a:ext cx="1830009" cy="1625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uk-UA" sz="4800" b="1" dirty="0">
                <a:solidFill>
                  <a:schemeClr val="bg1"/>
                </a:solidFill>
                <a:latin typeface="Ultramono Wide Black" panose="02000309000000000000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це</a:t>
            </a:r>
            <a:endParaRPr lang="uk-UA" sz="4800" b="1" dirty="0">
              <a:solidFill>
                <a:schemeClr val="bg1"/>
              </a:solidFill>
              <a:effectLst/>
              <a:latin typeface="Ultramono Wide Black" panose="02000309000000000000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Изображение выглядит как Шрифт, логотип, График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3AC68954-456B-BD48-1BF2-0E8B8D39AB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257" y="5948922"/>
            <a:ext cx="1273084" cy="31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16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776390FF-729C-D541-98F6-B6479E1165BE}"/>
              </a:ext>
            </a:extLst>
          </p:cNvPr>
          <p:cNvSpPr txBox="1"/>
          <p:nvPr/>
        </p:nvSpPr>
        <p:spPr>
          <a:xfrm>
            <a:off x="1044291" y="1919965"/>
            <a:ext cx="501964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0188" indent="-230188">
              <a:lnSpc>
                <a:spcPct val="250000"/>
              </a:lnSpc>
              <a:buFont typeface="+mj-lt"/>
              <a:buAutoNum type="arabicPeriod"/>
            </a:pPr>
            <a:r>
              <a:rPr lang="uk-UA" sz="1600" dirty="0">
                <a:solidFill>
                  <a:schemeClr val="bg1"/>
                </a:solidFill>
                <a:effectLst/>
                <a:latin typeface="Fixel Display Bo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Знищення російських осередків в Інтернеті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C913CAEF-C5FE-E741-9FDE-55639DFB4577}"/>
              </a:ext>
            </a:extLst>
          </p:cNvPr>
          <p:cNvSpPr/>
          <p:nvPr/>
        </p:nvSpPr>
        <p:spPr>
          <a:xfrm>
            <a:off x="1022310" y="2133210"/>
            <a:ext cx="4943841" cy="411500"/>
          </a:xfrm>
          <a:prstGeom prst="roundRect">
            <a:avLst/>
          </a:prstGeom>
          <a:noFill/>
          <a:ln w="6350">
            <a:solidFill>
              <a:srgbClr val="FFE7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620D611E-3875-BA45-9CDD-1EA33BAE1F25}"/>
              </a:ext>
            </a:extLst>
          </p:cNvPr>
          <p:cNvSpPr/>
          <p:nvPr/>
        </p:nvSpPr>
        <p:spPr>
          <a:xfrm>
            <a:off x="1022311" y="2740918"/>
            <a:ext cx="5403025" cy="411500"/>
          </a:xfrm>
          <a:prstGeom prst="roundRect">
            <a:avLst/>
          </a:prstGeom>
          <a:noFill/>
          <a:ln w="6350">
            <a:solidFill>
              <a:srgbClr val="FFE7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4BAC949F-41CA-FF4A-BDC5-E299362BCEAE}"/>
              </a:ext>
            </a:extLst>
          </p:cNvPr>
          <p:cNvSpPr/>
          <p:nvPr/>
        </p:nvSpPr>
        <p:spPr>
          <a:xfrm>
            <a:off x="1022311" y="3342946"/>
            <a:ext cx="4216803" cy="411500"/>
          </a:xfrm>
          <a:prstGeom prst="roundRect">
            <a:avLst/>
          </a:prstGeom>
          <a:noFill/>
          <a:ln w="6350">
            <a:solidFill>
              <a:srgbClr val="FFE7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717A1741-AE51-2C46-B814-BF34464E477D}"/>
              </a:ext>
            </a:extLst>
          </p:cNvPr>
          <p:cNvSpPr/>
          <p:nvPr/>
        </p:nvSpPr>
        <p:spPr>
          <a:xfrm>
            <a:off x="1022311" y="3967691"/>
            <a:ext cx="4078945" cy="411500"/>
          </a:xfrm>
          <a:prstGeom prst="roundRect">
            <a:avLst/>
          </a:prstGeom>
          <a:noFill/>
          <a:ln w="6350">
            <a:solidFill>
              <a:srgbClr val="FFE7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B9FC817B-58B4-BF4E-BFF9-19582B542310}"/>
              </a:ext>
            </a:extLst>
          </p:cNvPr>
          <p:cNvSpPr/>
          <p:nvPr/>
        </p:nvSpPr>
        <p:spPr>
          <a:xfrm>
            <a:off x="1022311" y="4569719"/>
            <a:ext cx="5403025" cy="411500"/>
          </a:xfrm>
          <a:prstGeom prst="roundRect">
            <a:avLst/>
          </a:prstGeom>
          <a:noFill/>
          <a:ln w="6350">
            <a:solidFill>
              <a:srgbClr val="FFE7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322816D2-7D89-6643-87D9-0435005F8525}"/>
              </a:ext>
            </a:extLst>
          </p:cNvPr>
          <p:cNvSpPr/>
          <p:nvPr/>
        </p:nvSpPr>
        <p:spPr>
          <a:xfrm>
            <a:off x="1022311" y="5188785"/>
            <a:ext cx="7662675" cy="411500"/>
          </a:xfrm>
          <a:prstGeom prst="roundRect">
            <a:avLst/>
          </a:prstGeom>
          <a:noFill/>
          <a:ln w="6350">
            <a:solidFill>
              <a:srgbClr val="FFE7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660F2D-E495-5241-BD5B-A36FA138B3A2}"/>
              </a:ext>
            </a:extLst>
          </p:cNvPr>
          <p:cNvSpPr txBox="1"/>
          <p:nvPr/>
        </p:nvSpPr>
        <p:spPr>
          <a:xfrm>
            <a:off x="1054325" y="2514038"/>
            <a:ext cx="545373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uk-UA" sz="1600" dirty="0">
                <a:solidFill>
                  <a:schemeClr val="bg1"/>
                </a:solidFill>
                <a:latin typeface="Fixel Display Bo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2. Зменшення рівня </a:t>
            </a:r>
            <a:r>
              <a:rPr lang="uk-UA" sz="1600" dirty="0" err="1">
                <a:solidFill>
                  <a:schemeClr val="bg1"/>
                </a:solidFill>
                <a:latin typeface="Fixel Display Bo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булінгу</a:t>
            </a:r>
            <a:r>
              <a:rPr lang="uk-UA" sz="1600" dirty="0">
                <a:solidFill>
                  <a:schemeClr val="bg1"/>
                </a:solidFill>
                <a:latin typeface="Fixel Display Bo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та цькування в мережі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148CA6-24A1-6B4E-98D5-10397D8FA15E}"/>
              </a:ext>
            </a:extLst>
          </p:cNvPr>
          <p:cNvSpPr txBox="1"/>
          <p:nvPr/>
        </p:nvSpPr>
        <p:spPr>
          <a:xfrm>
            <a:off x="1006865" y="3086575"/>
            <a:ext cx="431720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uk-UA" sz="1600" dirty="0">
                <a:solidFill>
                  <a:schemeClr val="bg1"/>
                </a:solidFill>
                <a:latin typeface="Fixel Display Bo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3. Протидія наркотикам та шахрайству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68B9C5D-E29C-5D4A-BEBE-FBE2170CAFFD}"/>
              </a:ext>
            </a:extLst>
          </p:cNvPr>
          <p:cNvSpPr txBox="1"/>
          <p:nvPr/>
        </p:nvSpPr>
        <p:spPr>
          <a:xfrm>
            <a:off x="1075795" y="3729693"/>
            <a:ext cx="410400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uk-UA" sz="1600" dirty="0">
                <a:solidFill>
                  <a:schemeClr val="bg1"/>
                </a:solidFill>
                <a:latin typeface="Fixel Display Bo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4. Навчання та тренінги з </a:t>
            </a:r>
            <a:r>
              <a:rPr lang="uk-UA" sz="1600" dirty="0" err="1">
                <a:solidFill>
                  <a:schemeClr val="bg1"/>
                </a:solidFill>
                <a:latin typeface="Fixel Display Bo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кібергігієни</a:t>
            </a:r>
            <a:endParaRPr lang="uk-UA" sz="1600" dirty="0">
              <a:solidFill>
                <a:schemeClr val="bg1"/>
              </a:solidFill>
              <a:latin typeface="Fixel Display Bold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2BE7536-BE7C-A448-BED9-874AB14D1DDF}"/>
              </a:ext>
            </a:extLst>
          </p:cNvPr>
          <p:cNvSpPr txBox="1"/>
          <p:nvPr/>
        </p:nvSpPr>
        <p:spPr>
          <a:xfrm>
            <a:off x="1075795" y="4344290"/>
            <a:ext cx="545534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uk-UA" sz="1600" dirty="0">
                <a:solidFill>
                  <a:schemeClr val="bg1"/>
                </a:solidFill>
                <a:latin typeface="Fixel Display Bo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5. Просвіта населення щодо інформаційної гігієни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EBF1FB-AE70-5444-B1E2-77D26BDA6577}"/>
              </a:ext>
            </a:extLst>
          </p:cNvPr>
          <p:cNvSpPr txBox="1"/>
          <p:nvPr/>
        </p:nvSpPr>
        <p:spPr>
          <a:xfrm>
            <a:off x="1075795" y="4973877"/>
            <a:ext cx="766267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uk-UA" sz="1600" dirty="0">
                <a:solidFill>
                  <a:schemeClr val="bg1"/>
                </a:solidFill>
                <a:latin typeface="Fixel Display Bo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6. Залучення та мотивація громадян до активної громадянської позиції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98DD39-5ED7-F68D-B3ED-B34F8A39BCA6}"/>
              </a:ext>
            </a:extLst>
          </p:cNvPr>
          <p:cNvSpPr txBox="1"/>
          <p:nvPr/>
        </p:nvSpPr>
        <p:spPr>
          <a:xfrm>
            <a:off x="913597" y="195736"/>
            <a:ext cx="2765919" cy="1625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uk-UA" sz="4800" b="1" dirty="0">
                <a:solidFill>
                  <a:srgbClr val="FBEA4E"/>
                </a:solidFill>
                <a:latin typeface="Ultramono Wide Black" panose="02000309000000000000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Цілі</a:t>
            </a:r>
            <a:endParaRPr lang="uk-UA" sz="4800" b="1" dirty="0">
              <a:solidFill>
                <a:srgbClr val="FBEA4E"/>
              </a:solidFill>
              <a:effectLst/>
              <a:latin typeface="Ultramono Wide Black" panose="02000309000000000000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Рисунок 38" descr="Изображение выглядит как линия, Графика, треугольник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210601A4-9AA3-D089-FB4F-30454176F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481" y="5794515"/>
            <a:ext cx="559553" cy="627378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звезда&#10;&#10;Автоматически созданное описание">
            <a:extLst>
              <a:ext uri="{FF2B5EF4-FFF2-40B4-BE49-F238E27FC236}">
                <a16:creationId xmlns:a16="http://schemas.microsoft.com/office/drawing/2014/main" id="{975F49F4-12A2-169E-6D1F-F2BEF8FD2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440" y="690122"/>
            <a:ext cx="312056" cy="328129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везда&#10;&#10;Автоматически созданное описание">
            <a:extLst>
              <a:ext uri="{FF2B5EF4-FFF2-40B4-BE49-F238E27FC236}">
                <a16:creationId xmlns:a16="http://schemas.microsoft.com/office/drawing/2014/main" id="{6E3A14C6-5BCD-4B25-A40B-5807C0EED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911" y="861203"/>
            <a:ext cx="517912" cy="55147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символ, желтый&#10;&#10;Автоматически созданное описание">
            <a:extLst>
              <a:ext uri="{FF2B5EF4-FFF2-40B4-BE49-F238E27FC236}">
                <a16:creationId xmlns:a16="http://schemas.microsoft.com/office/drawing/2014/main" id="{9B72A2B9-C785-B1B1-FB4B-735F8F7C41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228194">
            <a:off x="8652552" y="281760"/>
            <a:ext cx="721207" cy="1510027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символ, желтый&#10;&#10;Автоматически созданное описание">
            <a:extLst>
              <a:ext uri="{FF2B5EF4-FFF2-40B4-BE49-F238E27FC236}">
                <a16:creationId xmlns:a16="http://schemas.microsoft.com/office/drawing/2014/main" id="{15C56779-FEC0-75D2-AA2B-3832CCE9C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228194">
            <a:off x="8173077" y="1332648"/>
            <a:ext cx="1083718" cy="226903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символ, желтый&#10;&#10;Автоматически созданное описание">
            <a:extLst>
              <a:ext uri="{FF2B5EF4-FFF2-40B4-BE49-F238E27FC236}">
                <a16:creationId xmlns:a16="http://schemas.microsoft.com/office/drawing/2014/main" id="{F7FBBB5B-1BAF-B952-61CF-C655948DD4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228194">
            <a:off x="11722298" y="214046"/>
            <a:ext cx="756284" cy="1583469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символ, желтый&#10;&#10;Автоматически созданное описание">
            <a:extLst>
              <a:ext uri="{FF2B5EF4-FFF2-40B4-BE49-F238E27FC236}">
                <a16:creationId xmlns:a16="http://schemas.microsoft.com/office/drawing/2014/main" id="{2ECF7394-24C8-E629-5CF6-E40B524E61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228194">
            <a:off x="10348574" y="730899"/>
            <a:ext cx="483175" cy="1011647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символ, желтый&#10;&#10;Автоматически созданное описание">
            <a:extLst>
              <a:ext uri="{FF2B5EF4-FFF2-40B4-BE49-F238E27FC236}">
                <a16:creationId xmlns:a16="http://schemas.microsoft.com/office/drawing/2014/main" id="{136C74D9-DCFF-AE0A-A942-C102A7A35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228194">
            <a:off x="10638719" y="2021992"/>
            <a:ext cx="756284" cy="1583469"/>
          </a:xfrm>
          <a:prstGeom prst="rect">
            <a:avLst/>
          </a:prstGeom>
        </p:spPr>
      </p:pic>
      <p:pic>
        <p:nvPicPr>
          <p:cNvPr id="2" name="Рисунок 1" descr="Изображение выглядит как Шрифт, логотип, График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74643C3F-C858-C5F7-8FCA-4C9D703102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257" y="5948922"/>
            <a:ext cx="1273084" cy="31856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символ, желтый&#10;&#10;Автоматически созданное описание">
            <a:extLst>
              <a:ext uri="{FF2B5EF4-FFF2-40B4-BE49-F238E27FC236}">
                <a16:creationId xmlns:a16="http://schemas.microsoft.com/office/drawing/2014/main" id="{8951D372-9C72-432C-8DA8-E7C1EAC906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228194">
            <a:off x="8700755" y="3461868"/>
            <a:ext cx="483175" cy="101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04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4;g27ab9d0675b_0_0">
            <a:extLst>
              <a:ext uri="{FF2B5EF4-FFF2-40B4-BE49-F238E27FC236}">
                <a16:creationId xmlns:a16="http://schemas.microsoft.com/office/drawing/2014/main" id="{2743E4CB-5E6C-4DCF-A1CD-0105A209FE0D}"/>
              </a:ext>
            </a:extLst>
          </p:cNvPr>
          <p:cNvSpPr txBox="1">
            <a:spLocks/>
          </p:cNvSpPr>
          <p:nvPr/>
        </p:nvSpPr>
        <p:spPr>
          <a:xfrm>
            <a:off x="-64129" y="-45630"/>
            <a:ext cx="12211525" cy="1309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4400"/>
              <a:buFont typeface="Arial"/>
              <a:buNone/>
            </a:pPr>
            <a:r>
              <a:rPr lang="uk-UA" sz="4800" b="1" dirty="0">
                <a:solidFill>
                  <a:schemeClr val="bg1"/>
                </a:solidFill>
                <a:latin typeface="Ultramono Wide Black" panose="02000309000000000000" pitchFamily="49" charset="0"/>
                <a:cs typeface="Times New Roman" panose="02020603050405020304" pitchFamily="18" charset="0"/>
              </a:rPr>
              <a:t>Як це </a:t>
            </a:r>
            <a:r>
              <a:rPr lang="uk-UA" sz="4800" b="1" dirty="0">
                <a:solidFill>
                  <a:srgbClr val="FFFF00"/>
                </a:solidFill>
                <a:latin typeface="Ultramono Wide Black" panose="02000309000000000000" pitchFamily="49" charset="0"/>
                <a:cs typeface="Times New Roman" panose="02020603050405020304" pitchFamily="18" charset="0"/>
              </a:rPr>
              <a:t>працює?</a:t>
            </a:r>
          </a:p>
        </p:txBody>
      </p:sp>
      <p:sp>
        <p:nvSpPr>
          <p:cNvPr id="8" name="Google Shape;145;g27ab9d0675b_0_0">
            <a:extLst>
              <a:ext uri="{FF2B5EF4-FFF2-40B4-BE49-F238E27FC236}">
                <a16:creationId xmlns:a16="http://schemas.microsoft.com/office/drawing/2014/main" id="{C7A64439-367E-411B-B549-6C82EE156986}"/>
              </a:ext>
            </a:extLst>
          </p:cNvPr>
          <p:cNvSpPr txBox="1">
            <a:spLocks/>
          </p:cNvSpPr>
          <p:nvPr/>
        </p:nvSpPr>
        <p:spPr>
          <a:xfrm>
            <a:off x="3396993" y="4711857"/>
            <a:ext cx="2320840" cy="698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999"/>
              </a:buClr>
              <a:buSzPts val="1800"/>
              <a:buFont typeface="Helvetica Neue"/>
              <a:buChar char="‣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999"/>
              </a:buClr>
              <a:buSzPts val="1800"/>
              <a:buFont typeface="Helvetica Neue"/>
              <a:buChar char="‣"/>
              <a:defRPr sz="2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999"/>
              </a:buClr>
              <a:buSzPts val="1800"/>
              <a:buFont typeface="Helvetica Neue"/>
              <a:buChar char="‣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999"/>
              </a:buClr>
              <a:buSzPts val="1800"/>
              <a:buFont typeface="Helvetica Neue"/>
              <a:buChar char="‣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999"/>
              </a:buClr>
              <a:buSzPts val="1800"/>
              <a:buFont typeface="Helvetica Neue"/>
              <a:buChar char="‣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1600" b="1" dirty="0" err="1">
                <a:solidFill>
                  <a:schemeClr val="bg1"/>
                </a:solidFill>
                <a:latin typeface="Fixel Display Bold" pitchFamily="2" charset="-52"/>
                <a:ea typeface="+mn-ea"/>
                <a:cs typeface="+mn-cs"/>
              </a:rPr>
              <a:t>Пропозиція</a:t>
            </a:r>
            <a:endParaRPr lang="ru-RU" sz="1600" b="1" dirty="0">
              <a:solidFill>
                <a:schemeClr val="bg1"/>
              </a:solidFill>
              <a:latin typeface="Fixel Display Bold" pitchFamily="2" charset="-52"/>
              <a:ea typeface="+mn-ea"/>
              <a:cs typeface="+mn-cs"/>
            </a:endParaRPr>
          </a:p>
          <a:p>
            <a:pPr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bg1"/>
                </a:solidFill>
                <a:latin typeface="Fixel Display Bold" pitchFamily="2" charset="-52"/>
                <a:ea typeface="+mn-ea"/>
                <a:cs typeface="+mn-cs"/>
              </a:rPr>
              <a:t>в бот</a:t>
            </a:r>
          </a:p>
        </p:txBody>
      </p:sp>
      <p:sp>
        <p:nvSpPr>
          <p:cNvPr id="10" name="Google Shape;145;g27ab9d0675b_0_0">
            <a:extLst>
              <a:ext uri="{FF2B5EF4-FFF2-40B4-BE49-F238E27FC236}">
                <a16:creationId xmlns:a16="http://schemas.microsoft.com/office/drawing/2014/main" id="{BB49D6BB-663D-4790-9FD0-1646CA7FD1BC}"/>
              </a:ext>
            </a:extLst>
          </p:cNvPr>
          <p:cNvSpPr txBox="1">
            <a:spLocks/>
          </p:cNvSpPr>
          <p:nvPr/>
        </p:nvSpPr>
        <p:spPr>
          <a:xfrm>
            <a:off x="7253670" y="2974427"/>
            <a:ext cx="2320840" cy="698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999"/>
              </a:buClr>
              <a:buSzPts val="1800"/>
              <a:buFont typeface="Helvetica Neue"/>
              <a:buChar char="‣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999"/>
              </a:buClr>
              <a:buSzPts val="1800"/>
              <a:buFont typeface="Helvetica Neue"/>
              <a:buChar char="‣"/>
              <a:defRPr sz="2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999"/>
              </a:buClr>
              <a:buSzPts val="1800"/>
              <a:buFont typeface="Helvetica Neue"/>
              <a:buChar char="‣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999"/>
              </a:buClr>
              <a:buSzPts val="1800"/>
              <a:buFont typeface="Helvetica Neue"/>
              <a:buChar char="‣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999"/>
              </a:buClr>
              <a:buSzPts val="1800"/>
              <a:buFont typeface="Helvetica Neue"/>
              <a:buChar char="‣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bg1"/>
                </a:solidFill>
                <a:latin typeface="Fixel Display Bold" pitchFamily="2" charset="-52"/>
                <a:ea typeface="+mn-ea"/>
                <a:cs typeface="+mn-cs"/>
              </a:rPr>
              <a:t>Пост в канал</a:t>
            </a:r>
          </a:p>
          <a:p>
            <a:pPr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bg1"/>
                </a:solidFill>
                <a:latin typeface="Fixel Display Bold" pitchFamily="2" charset="-52"/>
                <a:ea typeface="+mn-ea"/>
                <a:cs typeface="+mn-cs"/>
              </a:rPr>
              <a:t>на </a:t>
            </a:r>
            <a:r>
              <a:rPr lang="ru-RU" sz="1600" b="1" dirty="0" err="1">
                <a:solidFill>
                  <a:schemeClr val="bg1"/>
                </a:solidFill>
                <a:latin typeface="Fixel Display Bold" pitchFamily="2" charset="-52"/>
                <a:ea typeface="+mn-ea"/>
                <a:cs typeface="+mn-cs"/>
              </a:rPr>
              <a:t>блокування</a:t>
            </a:r>
            <a:endParaRPr lang="ru-RU" sz="1600" b="1" dirty="0">
              <a:solidFill>
                <a:schemeClr val="bg1"/>
              </a:solidFill>
              <a:latin typeface="Fixel Display Bold" pitchFamily="2" charset="-52"/>
              <a:ea typeface="+mn-ea"/>
              <a:cs typeface="+mn-cs"/>
            </a:endParaRPr>
          </a:p>
        </p:txBody>
      </p:sp>
      <p:sp>
        <p:nvSpPr>
          <p:cNvPr id="11" name="Google Shape;145;g27ab9d0675b_0_0">
            <a:extLst>
              <a:ext uri="{FF2B5EF4-FFF2-40B4-BE49-F238E27FC236}">
                <a16:creationId xmlns:a16="http://schemas.microsoft.com/office/drawing/2014/main" id="{E7005FA0-AF3B-4463-8C9E-C66B68975B9F}"/>
              </a:ext>
            </a:extLst>
          </p:cNvPr>
          <p:cNvSpPr txBox="1">
            <a:spLocks/>
          </p:cNvSpPr>
          <p:nvPr/>
        </p:nvSpPr>
        <p:spPr>
          <a:xfrm>
            <a:off x="6497676" y="6009248"/>
            <a:ext cx="1693819" cy="698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999"/>
              </a:buClr>
              <a:buSzPts val="1800"/>
              <a:buFont typeface="Helvetica Neue"/>
              <a:buChar char="‣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999"/>
              </a:buClr>
              <a:buSzPts val="1800"/>
              <a:buFont typeface="Helvetica Neue"/>
              <a:buChar char="‣"/>
              <a:defRPr sz="2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999"/>
              </a:buClr>
              <a:buSzPts val="1800"/>
              <a:buFont typeface="Helvetica Neue"/>
              <a:buChar char="‣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999"/>
              </a:buClr>
              <a:buSzPts val="1800"/>
              <a:buFont typeface="Helvetica Neue"/>
              <a:buChar char="‣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999"/>
              </a:buClr>
              <a:buSzPts val="1800"/>
              <a:buFont typeface="Helvetica Neue"/>
              <a:buChar char="‣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1600" b="1" dirty="0" err="1">
                <a:solidFill>
                  <a:schemeClr val="bg1"/>
                </a:solidFill>
                <a:latin typeface="Fixel Display Bold" pitchFamily="2" charset="-52"/>
                <a:ea typeface="+mn-ea"/>
                <a:cs typeface="+mn-cs"/>
              </a:rPr>
              <a:t>Масові</a:t>
            </a:r>
            <a:r>
              <a:rPr lang="ru-RU" sz="1600" b="1" dirty="0">
                <a:solidFill>
                  <a:schemeClr val="bg1"/>
                </a:solidFill>
                <a:latin typeface="Fixel Display Bold" pitchFamily="2" charset="-52"/>
                <a:ea typeface="+mn-ea"/>
                <a:cs typeface="+mn-cs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Fixel Display Bold" pitchFamily="2" charset="-52"/>
                <a:ea typeface="+mn-ea"/>
                <a:cs typeface="+mn-cs"/>
              </a:rPr>
              <a:t>скарги</a:t>
            </a:r>
            <a:endParaRPr lang="ru-RU" sz="1600" b="1" dirty="0">
              <a:solidFill>
                <a:schemeClr val="bg1"/>
              </a:solidFill>
              <a:latin typeface="Fixel Display Bold" pitchFamily="2" charset="-52"/>
              <a:ea typeface="+mn-ea"/>
              <a:cs typeface="+mn-cs"/>
            </a:endParaRPr>
          </a:p>
        </p:txBody>
      </p:sp>
      <p:pic>
        <p:nvPicPr>
          <p:cNvPr id="13" name="Рисунок 12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642B259A-55FC-4092-8AD9-49A2CEA91E6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0332256" y="3762439"/>
            <a:ext cx="1663986" cy="1663986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D295A3FB-B0C4-4C04-BE43-1E10FDB35D4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359188" y="2103728"/>
            <a:ext cx="874800" cy="87480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3D36E8EC-A147-4548-BD1E-EB11CB517B7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3317" y="4059660"/>
            <a:ext cx="874800" cy="87480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8204D8AB-1B79-447E-9F09-E41DD0B1E3C5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6074717" y="2117013"/>
            <a:ext cx="874469" cy="874469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337CB78C-CF83-4BEE-8C86-A6B857C0239D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4523300" y="1535687"/>
            <a:ext cx="874800" cy="874800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76086E86-5832-4CAE-8470-E232C95DC46D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</a:blip>
          <a:stretch>
            <a:fillRect/>
          </a:stretch>
        </p:blipFill>
        <p:spPr>
          <a:xfrm>
            <a:off x="4366774" y="3816075"/>
            <a:ext cx="874800" cy="8748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24802DBB-B3F5-49B9-A8E8-2A46690C84BE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</a:blip>
          <a:stretch>
            <a:fillRect/>
          </a:stretch>
        </p:blipFill>
        <p:spPr>
          <a:xfrm>
            <a:off x="7234329" y="5200724"/>
            <a:ext cx="874800" cy="87480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C61FC9A6-B9E8-4BD5-B037-B9BD0DB05AA6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</a:blip>
          <a:stretch>
            <a:fillRect/>
          </a:stretch>
        </p:blipFill>
        <p:spPr>
          <a:xfrm>
            <a:off x="8296800" y="2077596"/>
            <a:ext cx="874800" cy="874800"/>
          </a:xfrm>
          <a:prstGeom prst="rect">
            <a:avLst/>
          </a:prstGeom>
        </p:spPr>
      </p:pic>
      <p:sp>
        <p:nvSpPr>
          <p:cNvPr id="28" name="Овал 27">
            <a:extLst>
              <a:ext uri="{FF2B5EF4-FFF2-40B4-BE49-F238E27FC236}">
                <a16:creationId xmlns:a16="http://schemas.microsoft.com/office/drawing/2014/main" id="{44F361A8-CB66-4137-9426-9CBC88697360}"/>
              </a:ext>
            </a:extLst>
          </p:cNvPr>
          <p:cNvSpPr/>
          <p:nvPr/>
        </p:nvSpPr>
        <p:spPr>
          <a:xfrm>
            <a:off x="4565412" y="5265765"/>
            <a:ext cx="331305" cy="33130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1E60D"/>
              </a:gs>
            </a:gsLst>
            <a:lin ang="5400000" scaled="1"/>
            <a:tileRect/>
          </a:gradFill>
          <a:ln>
            <a:solidFill>
              <a:srgbClr val="F1E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807A61CE-460E-426E-B92C-C1E39BA8C0C2}"/>
              </a:ext>
            </a:extLst>
          </p:cNvPr>
          <p:cNvSpPr/>
          <p:nvPr/>
        </p:nvSpPr>
        <p:spPr>
          <a:xfrm>
            <a:off x="6289206" y="3554894"/>
            <a:ext cx="331305" cy="33130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1E60D"/>
              </a:gs>
            </a:gsLst>
            <a:lin ang="5400000" scaled="1"/>
            <a:tileRect/>
          </a:gradFill>
          <a:ln>
            <a:solidFill>
              <a:srgbClr val="F1E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B9D98459-F58C-4107-991F-A73C7E9D70BF}"/>
              </a:ext>
            </a:extLst>
          </p:cNvPr>
          <p:cNvSpPr/>
          <p:nvPr/>
        </p:nvSpPr>
        <p:spPr>
          <a:xfrm>
            <a:off x="8318669" y="3507072"/>
            <a:ext cx="331305" cy="33130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1E60D"/>
              </a:gs>
            </a:gsLst>
            <a:lin ang="5400000" scaled="1"/>
            <a:tileRect/>
          </a:gradFill>
          <a:ln>
            <a:solidFill>
              <a:srgbClr val="F1E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C571215E-CDCE-41A8-81E6-4BB12B0F913B}"/>
              </a:ext>
            </a:extLst>
          </p:cNvPr>
          <p:cNvSpPr/>
          <p:nvPr/>
        </p:nvSpPr>
        <p:spPr>
          <a:xfrm>
            <a:off x="10368609" y="5506225"/>
            <a:ext cx="331305" cy="33130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1E60D"/>
              </a:gs>
            </a:gsLst>
            <a:lin ang="5400000" scaled="1"/>
            <a:tileRect/>
          </a:gradFill>
          <a:ln>
            <a:solidFill>
              <a:srgbClr val="F1E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59199B33-A3AB-498A-B953-C7A7663F260D}"/>
              </a:ext>
            </a:extLst>
          </p:cNvPr>
          <p:cNvSpPr/>
          <p:nvPr/>
        </p:nvSpPr>
        <p:spPr>
          <a:xfrm>
            <a:off x="8329295" y="5508451"/>
            <a:ext cx="331305" cy="33130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1E60D"/>
              </a:gs>
            </a:gsLst>
            <a:lin ang="5400000" scaled="1"/>
            <a:tileRect/>
          </a:gradFill>
          <a:ln>
            <a:solidFill>
              <a:srgbClr val="F1E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B01B0195-FFBF-4D03-94FD-548E2C5AFEC4}"/>
              </a:ext>
            </a:extLst>
          </p:cNvPr>
          <p:cNvSpPr/>
          <p:nvPr/>
        </p:nvSpPr>
        <p:spPr>
          <a:xfrm>
            <a:off x="480109" y="3590734"/>
            <a:ext cx="331305" cy="33130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1E60D"/>
              </a:gs>
            </a:gsLst>
            <a:lin ang="5400000" scaled="1"/>
            <a:tileRect/>
          </a:gradFill>
          <a:ln>
            <a:solidFill>
              <a:srgbClr val="F1E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14C5396C-C550-47DD-B8FC-120952CB3337}"/>
              </a:ext>
            </a:extLst>
          </p:cNvPr>
          <p:cNvSpPr/>
          <p:nvPr/>
        </p:nvSpPr>
        <p:spPr>
          <a:xfrm>
            <a:off x="2211828" y="5245187"/>
            <a:ext cx="331305" cy="33130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1E60D"/>
              </a:gs>
            </a:gsLst>
            <a:lin ang="5400000" scaled="1"/>
            <a:tileRect/>
          </a:gradFill>
          <a:ln>
            <a:solidFill>
              <a:srgbClr val="F1E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8E176AEC-C32F-4632-8239-966FAE6DAFEE}"/>
              </a:ext>
            </a:extLst>
          </p:cNvPr>
          <p:cNvSpPr/>
          <p:nvPr/>
        </p:nvSpPr>
        <p:spPr>
          <a:xfrm>
            <a:off x="2261595" y="3596786"/>
            <a:ext cx="331305" cy="33130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1E60D"/>
              </a:gs>
            </a:gsLst>
            <a:lin ang="5400000" scaled="1"/>
            <a:tileRect/>
          </a:gradFill>
          <a:ln>
            <a:solidFill>
              <a:srgbClr val="F1E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B0D06BB-FA2A-44AE-9524-2A2ECB448D0E}"/>
              </a:ext>
            </a:extLst>
          </p:cNvPr>
          <p:cNvSpPr txBox="1"/>
          <p:nvPr/>
        </p:nvSpPr>
        <p:spPr>
          <a:xfrm>
            <a:off x="1639715" y="4917208"/>
            <a:ext cx="1633153" cy="32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1600" b="1" dirty="0" err="1">
                <a:solidFill>
                  <a:schemeClr val="bg1"/>
                </a:solidFill>
                <a:latin typeface="Fixel Display Bold" pitchFamily="2" charset="-52"/>
              </a:rPr>
              <a:t>Користувач</a:t>
            </a:r>
            <a:endParaRPr lang="ru-RU" sz="1600" b="1" dirty="0">
              <a:solidFill>
                <a:schemeClr val="bg1"/>
              </a:solidFill>
              <a:latin typeface="Fixel Display Bold" pitchFamily="2" charset="-5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653CA8B-9AE6-47C7-8B46-57605147CF58}"/>
              </a:ext>
            </a:extLst>
          </p:cNvPr>
          <p:cNvSpPr txBox="1"/>
          <p:nvPr/>
        </p:nvSpPr>
        <p:spPr>
          <a:xfrm>
            <a:off x="-64129" y="3006602"/>
            <a:ext cx="1633153" cy="541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1600" b="1" dirty="0" err="1">
                <a:solidFill>
                  <a:schemeClr val="bg1"/>
                </a:solidFill>
                <a:latin typeface="Fixel Display Bold" pitchFamily="2" charset="-52"/>
              </a:rPr>
              <a:t>Ворожий</a:t>
            </a:r>
            <a:endParaRPr lang="ru-RU" sz="1600" b="1" dirty="0">
              <a:solidFill>
                <a:schemeClr val="bg1"/>
              </a:solidFill>
              <a:latin typeface="Fixel Display Bold" pitchFamily="2" charset="-52"/>
            </a:endParaRPr>
          </a:p>
          <a:p>
            <a:pPr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bg1"/>
                </a:solidFill>
                <a:latin typeface="Fixel Display Bold" pitchFamily="2" charset="-52"/>
              </a:rPr>
              <a:t>контент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4A43C2-8BE4-4239-8747-8B592991AF31}"/>
              </a:ext>
            </a:extLst>
          </p:cNvPr>
          <p:cNvSpPr txBox="1"/>
          <p:nvPr/>
        </p:nvSpPr>
        <p:spPr>
          <a:xfrm>
            <a:off x="5457162" y="2971436"/>
            <a:ext cx="2190931" cy="541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1600" b="1" dirty="0" err="1">
                <a:solidFill>
                  <a:schemeClr val="bg1"/>
                </a:solidFill>
                <a:latin typeface="Fixel Display Bold" pitchFamily="2" charset="-52"/>
              </a:rPr>
              <a:t>Обробка</a:t>
            </a:r>
            <a:r>
              <a:rPr lang="ru-RU" sz="1600" b="1" dirty="0">
                <a:solidFill>
                  <a:schemeClr val="bg1"/>
                </a:solidFill>
                <a:latin typeface="Fixel Display Bold" pitchFamily="2" charset="-52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Fixel Display Bold" pitchFamily="2" charset="-52"/>
              </a:rPr>
              <a:t>адміністратором</a:t>
            </a:r>
            <a:endParaRPr lang="ru-RU" sz="1600" b="1" dirty="0">
              <a:solidFill>
                <a:schemeClr val="bg1"/>
              </a:solidFill>
              <a:latin typeface="Fixel Display Bold" pitchFamily="2" charset="-52"/>
            </a:endParaRPr>
          </a:p>
        </p:txBody>
      </p:sp>
      <p:sp>
        <p:nvSpPr>
          <p:cNvPr id="40" name="Прямокутник: округлені кути 39">
            <a:extLst>
              <a:ext uri="{FF2B5EF4-FFF2-40B4-BE49-F238E27FC236}">
                <a16:creationId xmlns:a16="http://schemas.microsoft.com/office/drawing/2014/main" id="{4C16D8C1-805E-4105-AFF0-B42FBC48FF20}"/>
              </a:ext>
            </a:extLst>
          </p:cNvPr>
          <p:cNvSpPr/>
          <p:nvPr/>
        </p:nvSpPr>
        <p:spPr>
          <a:xfrm>
            <a:off x="595644" y="3949729"/>
            <a:ext cx="83976" cy="150438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1E60D"/>
              </a:gs>
            </a:gsLst>
            <a:lin ang="5400000" scaled="1"/>
            <a:tileRect/>
          </a:gradFill>
          <a:ln>
            <a:solidFill>
              <a:srgbClr val="F1E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8" name="Прямокутник: округлені кути 47">
            <a:extLst>
              <a:ext uri="{FF2B5EF4-FFF2-40B4-BE49-F238E27FC236}">
                <a16:creationId xmlns:a16="http://schemas.microsoft.com/office/drawing/2014/main" id="{07B815AC-C515-4FCE-9571-28BDF450D09F}"/>
              </a:ext>
            </a:extLst>
          </p:cNvPr>
          <p:cNvSpPr/>
          <p:nvPr/>
        </p:nvSpPr>
        <p:spPr>
          <a:xfrm rot="5400000">
            <a:off x="1307485" y="4701922"/>
            <a:ext cx="86549" cy="150438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1E60D"/>
              </a:gs>
            </a:gsLst>
            <a:lin ang="5400000" scaled="1"/>
            <a:tileRect/>
          </a:gradFill>
          <a:ln>
            <a:solidFill>
              <a:srgbClr val="F1E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548D905-1720-479F-9B65-2979E0FBF456}"/>
              </a:ext>
            </a:extLst>
          </p:cNvPr>
          <p:cNvSpPr txBox="1"/>
          <p:nvPr/>
        </p:nvSpPr>
        <p:spPr>
          <a:xfrm>
            <a:off x="3705625" y="2801477"/>
            <a:ext cx="2145476" cy="541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1600" b="1" dirty="0" err="1">
                <a:solidFill>
                  <a:schemeClr val="bg1"/>
                </a:solidFill>
                <a:latin typeface="Fixel Display Bold" pitchFamily="2" charset="-52"/>
              </a:rPr>
              <a:t>Фейл</a:t>
            </a:r>
            <a:r>
              <a:rPr lang="ru-RU" sz="1600" b="1" dirty="0">
                <a:solidFill>
                  <a:schemeClr val="bg1"/>
                </a:solidFill>
                <a:latin typeface="Fixel Display Bold" pitchFamily="2" charset="-52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Fixel Display Bold" pitchFamily="2" charset="-52"/>
              </a:rPr>
              <a:t>одиночної</a:t>
            </a:r>
            <a:r>
              <a:rPr lang="ru-RU" sz="1600" b="1" dirty="0">
                <a:solidFill>
                  <a:schemeClr val="bg1"/>
                </a:solidFill>
                <a:latin typeface="Fixel Display Bold" pitchFamily="2" charset="-52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Fixel Display Bold" pitchFamily="2" charset="-52"/>
              </a:rPr>
              <a:t>скарги</a:t>
            </a:r>
            <a:endParaRPr lang="ru-RU" sz="1600" b="1" dirty="0">
              <a:solidFill>
                <a:schemeClr val="bg1"/>
              </a:solidFill>
              <a:latin typeface="Fixel Display Bold" pitchFamily="2" charset="-52"/>
            </a:endParaRPr>
          </a:p>
        </p:txBody>
      </p:sp>
      <p:sp>
        <p:nvSpPr>
          <p:cNvPr id="62" name="Прямокутник: округлені кути 61">
            <a:extLst>
              <a:ext uri="{FF2B5EF4-FFF2-40B4-BE49-F238E27FC236}">
                <a16:creationId xmlns:a16="http://schemas.microsoft.com/office/drawing/2014/main" id="{2AB524BE-A7E8-4D85-9DD7-0A99AB60EEC2}"/>
              </a:ext>
            </a:extLst>
          </p:cNvPr>
          <p:cNvSpPr/>
          <p:nvPr/>
        </p:nvSpPr>
        <p:spPr>
          <a:xfrm rot="5400000">
            <a:off x="3102862" y="1332666"/>
            <a:ext cx="83976" cy="150438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1E60D"/>
              </a:gs>
            </a:gsLst>
            <a:lin ang="5400000" scaled="1"/>
            <a:tileRect/>
          </a:gradFill>
          <a:ln>
            <a:solidFill>
              <a:srgbClr val="F1E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3" name="Прямокутник: округлені кути 62">
            <a:extLst>
              <a:ext uri="{FF2B5EF4-FFF2-40B4-BE49-F238E27FC236}">
                <a16:creationId xmlns:a16="http://schemas.microsoft.com/office/drawing/2014/main" id="{2250EBB4-2340-4760-B14D-C9EEF668FE5D}"/>
              </a:ext>
            </a:extLst>
          </p:cNvPr>
          <p:cNvSpPr/>
          <p:nvPr/>
        </p:nvSpPr>
        <p:spPr>
          <a:xfrm>
            <a:off x="6412167" y="3949729"/>
            <a:ext cx="83976" cy="150438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1E60D"/>
              </a:gs>
            </a:gsLst>
            <a:lin ang="5400000" scaled="1"/>
            <a:tileRect/>
          </a:gradFill>
          <a:ln>
            <a:solidFill>
              <a:srgbClr val="F1E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4" name="Прямокутник: округлені кути 63">
            <a:extLst>
              <a:ext uri="{FF2B5EF4-FFF2-40B4-BE49-F238E27FC236}">
                <a16:creationId xmlns:a16="http://schemas.microsoft.com/office/drawing/2014/main" id="{C969EABE-5312-479E-9EF0-1AEA2376C831}"/>
              </a:ext>
            </a:extLst>
          </p:cNvPr>
          <p:cNvSpPr/>
          <p:nvPr/>
        </p:nvSpPr>
        <p:spPr>
          <a:xfrm>
            <a:off x="2383972" y="2044902"/>
            <a:ext cx="86549" cy="150438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1E60D"/>
              </a:gs>
            </a:gsLst>
            <a:lin ang="5400000" scaled="1"/>
            <a:tileRect/>
          </a:gradFill>
          <a:ln>
            <a:solidFill>
              <a:srgbClr val="F1E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5" name="Прямокутник: округлені кути 64">
            <a:extLst>
              <a:ext uri="{FF2B5EF4-FFF2-40B4-BE49-F238E27FC236}">
                <a16:creationId xmlns:a16="http://schemas.microsoft.com/office/drawing/2014/main" id="{68559F8B-FB62-493A-999A-D49596C86CEA}"/>
              </a:ext>
            </a:extLst>
          </p:cNvPr>
          <p:cNvSpPr/>
          <p:nvPr/>
        </p:nvSpPr>
        <p:spPr>
          <a:xfrm rot="5400000">
            <a:off x="3662937" y="4678259"/>
            <a:ext cx="86549" cy="150438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1E60D"/>
              </a:gs>
            </a:gsLst>
            <a:lin ang="5400000" scaled="1"/>
            <a:tileRect/>
          </a:gradFill>
          <a:ln>
            <a:solidFill>
              <a:srgbClr val="F1E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6" name="Прямокутник: округлені кути 65">
            <a:extLst>
              <a:ext uri="{FF2B5EF4-FFF2-40B4-BE49-F238E27FC236}">
                <a16:creationId xmlns:a16="http://schemas.microsoft.com/office/drawing/2014/main" id="{97B6A9F8-C3A9-4189-B218-993E081535A5}"/>
              </a:ext>
            </a:extLst>
          </p:cNvPr>
          <p:cNvSpPr/>
          <p:nvPr/>
        </p:nvSpPr>
        <p:spPr>
          <a:xfrm rot="5400000">
            <a:off x="5694641" y="4666734"/>
            <a:ext cx="86549" cy="150438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1E60D"/>
              </a:gs>
            </a:gsLst>
            <a:lin ang="5400000" scaled="1"/>
            <a:tileRect/>
          </a:gradFill>
          <a:ln>
            <a:solidFill>
              <a:srgbClr val="F1E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7" name="Прямокутник: округлені кути 66">
            <a:extLst>
              <a:ext uri="{FF2B5EF4-FFF2-40B4-BE49-F238E27FC236}">
                <a16:creationId xmlns:a16="http://schemas.microsoft.com/office/drawing/2014/main" id="{949097A3-DD71-4728-A753-E47B0403A79A}"/>
              </a:ext>
            </a:extLst>
          </p:cNvPr>
          <p:cNvSpPr/>
          <p:nvPr/>
        </p:nvSpPr>
        <p:spPr>
          <a:xfrm rot="5400000">
            <a:off x="9443118" y="4939016"/>
            <a:ext cx="86549" cy="150438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1E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8" name="Прямокутник: округлені кути 67">
            <a:extLst>
              <a:ext uri="{FF2B5EF4-FFF2-40B4-BE49-F238E27FC236}">
                <a16:creationId xmlns:a16="http://schemas.microsoft.com/office/drawing/2014/main" id="{B6575945-6247-4646-8B06-B5EE3449B7D9}"/>
              </a:ext>
            </a:extLst>
          </p:cNvPr>
          <p:cNvSpPr/>
          <p:nvPr/>
        </p:nvSpPr>
        <p:spPr>
          <a:xfrm rot="5400000">
            <a:off x="7409280" y="2942218"/>
            <a:ext cx="86549" cy="150438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1E60D"/>
              </a:gs>
            </a:gsLst>
            <a:lin ang="5400000" scaled="1"/>
            <a:tileRect/>
          </a:gradFill>
          <a:ln>
            <a:solidFill>
              <a:srgbClr val="F1E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0" name="Прямокутник: округлені кути 69">
            <a:extLst>
              <a:ext uri="{FF2B5EF4-FFF2-40B4-BE49-F238E27FC236}">
                <a16:creationId xmlns:a16="http://schemas.microsoft.com/office/drawing/2014/main" id="{7BC771E0-3154-40CD-AE11-157AA9F677FE}"/>
              </a:ext>
            </a:extLst>
          </p:cNvPr>
          <p:cNvSpPr/>
          <p:nvPr/>
        </p:nvSpPr>
        <p:spPr>
          <a:xfrm rot="10800000">
            <a:off x="8450039" y="3922039"/>
            <a:ext cx="86549" cy="150438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1E60D"/>
              </a:gs>
            </a:gsLst>
            <a:lin ang="5400000" scaled="1"/>
            <a:tileRect/>
          </a:gradFill>
          <a:ln>
            <a:solidFill>
              <a:srgbClr val="F1E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71B7BF1-0E68-4C10-8814-109380E8ABA3}"/>
              </a:ext>
            </a:extLst>
          </p:cNvPr>
          <p:cNvSpPr txBox="1"/>
          <p:nvPr/>
        </p:nvSpPr>
        <p:spPr>
          <a:xfrm>
            <a:off x="10737189" y="5515812"/>
            <a:ext cx="908322" cy="32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1600" b="1" dirty="0" err="1">
                <a:solidFill>
                  <a:schemeClr val="bg1"/>
                </a:solidFill>
                <a:latin typeface="Fixel Display Bold" pitchFamily="2" charset="-52"/>
              </a:rPr>
              <a:t>Успіх</a:t>
            </a:r>
            <a:endParaRPr lang="ru-RU" sz="1600" b="1" dirty="0">
              <a:solidFill>
                <a:schemeClr val="bg1"/>
              </a:solidFill>
              <a:latin typeface="Fixel Display Bold" pitchFamily="2" charset="-52"/>
            </a:endParaRPr>
          </a:p>
        </p:txBody>
      </p:sp>
      <p:sp>
        <p:nvSpPr>
          <p:cNvPr id="76" name="Овал 75">
            <a:extLst>
              <a:ext uri="{FF2B5EF4-FFF2-40B4-BE49-F238E27FC236}">
                <a16:creationId xmlns:a16="http://schemas.microsoft.com/office/drawing/2014/main" id="{52E79890-49ED-4993-8C97-336461D2269B}"/>
              </a:ext>
            </a:extLst>
          </p:cNvPr>
          <p:cNvSpPr/>
          <p:nvPr/>
        </p:nvSpPr>
        <p:spPr>
          <a:xfrm>
            <a:off x="4035469" y="1917892"/>
            <a:ext cx="331305" cy="33130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1E60D"/>
              </a:gs>
            </a:gsLst>
            <a:lin ang="5400000" scaled="1"/>
            <a:tileRect/>
          </a:gradFill>
          <a:ln>
            <a:solidFill>
              <a:srgbClr val="F1E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 descr="Изображение выглядит как линия, Графика, треугольник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9C8A898C-F61A-0D39-AD22-EFEE9ED856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09056" y="833233"/>
            <a:ext cx="559553" cy="62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74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CA2A1D09-2A2B-5F4C-AE47-65223447988F}"/>
              </a:ext>
            </a:extLst>
          </p:cNvPr>
          <p:cNvSpPr txBox="1"/>
          <p:nvPr/>
        </p:nvSpPr>
        <p:spPr>
          <a:xfrm>
            <a:off x="913597" y="3839613"/>
            <a:ext cx="4506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UA"/>
            </a:defPPr>
            <a:lvl1pPr>
              <a:defRPr sz="2000">
                <a:solidFill>
                  <a:schemeClr val="bg1"/>
                </a:solidFill>
                <a:latin typeface="Proba Pro Md" panose="020D0003030200000000" pitchFamily="34" charset="0"/>
              </a:defRPr>
            </a:lvl1pPr>
          </a:lstStyle>
          <a:p>
            <a:r>
              <a:rPr lang="uk-UA" sz="1600" dirty="0">
                <a:latin typeface="Fixel Display Bo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Приймає інформацію про </a:t>
            </a:r>
            <a:r>
              <a:rPr lang="uk-UA" sz="1600" dirty="0" err="1">
                <a:latin typeface="Fixel Display Bo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фейкові</a:t>
            </a:r>
            <a:r>
              <a:rPr lang="uk-UA" sz="1600" dirty="0">
                <a:latin typeface="Fixel Display Bo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ресурси, котрі перевіряються нашими модераторами та відправляються на блокування небайдужим громадянам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404A4C-B42D-8DC8-21E9-FDA38DA0E0D4}"/>
              </a:ext>
            </a:extLst>
          </p:cNvPr>
          <p:cNvSpPr txBox="1"/>
          <p:nvPr/>
        </p:nvSpPr>
        <p:spPr>
          <a:xfrm>
            <a:off x="913597" y="-59904"/>
            <a:ext cx="6101566" cy="2086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uk-UA" sz="4800" b="1" dirty="0" err="1">
                <a:solidFill>
                  <a:srgbClr val="FBEA4E"/>
                </a:solidFill>
                <a:latin typeface="Ultramono Wide Black" panose="02000309000000000000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Доєднуйся</a:t>
            </a:r>
            <a:endParaRPr lang="uk-UA" sz="4800" b="1" dirty="0">
              <a:solidFill>
                <a:srgbClr val="FBEA4E"/>
              </a:solidFill>
              <a:latin typeface="Ultramono Wide Black" panose="02000309000000000000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0"/>
              </a:lnSpc>
            </a:pPr>
            <a:r>
              <a:rPr lang="uk-UA" sz="4800" b="1" dirty="0">
                <a:solidFill>
                  <a:schemeClr val="bg1"/>
                </a:solidFill>
                <a:latin typeface="Ultramono Wide Black" panose="02000309000000000000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uk-UA" sz="4800" b="1" dirty="0">
                <a:solidFill>
                  <a:schemeClr val="bg1"/>
                </a:solidFill>
                <a:effectLst/>
                <a:latin typeface="Ultramono Wide Black" panose="02000309000000000000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о </a:t>
            </a:r>
            <a:r>
              <a:rPr lang="uk-UA" sz="4800" b="1" dirty="0" err="1">
                <a:solidFill>
                  <a:schemeClr val="bg1"/>
                </a:solidFill>
                <a:effectLst/>
                <a:latin typeface="Ultramono Wide Black" panose="02000309000000000000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проєкту</a:t>
            </a:r>
            <a:endParaRPr lang="uk-UA" sz="4800" b="1" dirty="0">
              <a:solidFill>
                <a:schemeClr val="bg1"/>
              </a:solidFill>
              <a:effectLst/>
              <a:latin typeface="Ultramono Wide Black" panose="02000309000000000000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 descr="Изображение выглядит как Шрифт, логотип, График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92968697-2243-DE16-128E-BBAC28338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257" y="5948922"/>
            <a:ext cx="1273084" cy="31856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3665B1-7F3D-F366-3B09-66669E298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977" y="2371430"/>
            <a:ext cx="4416975" cy="13285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223CF3-325B-A4EE-9FCC-44E51F6C4B8E}"/>
              </a:ext>
            </a:extLst>
          </p:cNvPr>
          <p:cNvSpPr txBox="1"/>
          <p:nvPr/>
        </p:nvSpPr>
        <p:spPr>
          <a:xfrm>
            <a:off x="2518518" y="2654308"/>
            <a:ext cx="3446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UA"/>
            </a:defPPr>
            <a:lvl1pPr>
              <a:defRPr sz="2000">
                <a:solidFill>
                  <a:schemeClr val="bg1"/>
                </a:solidFill>
                <a:latin typeface="Proba Pro Md" panose="020D0003030200000000" pitchFamily="34" charset="0"/>
              </a:defRPr>
            </a:lvl1pPr>
          </a:lstStyle>
          <a:p>
            <a:r>
              <a:rPr lang="uk-UA" sz="2800" b="1" dirty="0">
                <a:solidFill>
                  <a:schemeClr val="tx1"/>
                </a:solidFill>
                <a:latin typeface="Fixel Display Bold" pitchFamily="2" charset="-52"/>
              </a:rPr>
              <a:t>Бот «</a:t>
            </a:r>
            <a:r>
              <a:rPr lang="en-US" sz="2800" b="1" dirty="0">
                <a:solidFill>
                  <a:schemeClr val="tx1"/>
                </a:solidFill>
                <a:latin typeface="Fixel Display Bold" pitchFamily="2" charset="-52"/>
              </a:rPr>
              <a:t>BRAMA</a:t>
            </a:r>
            <a:r>
              <a:rPr lang="uk-UA" sz="2800" b="1" dirty="0">
                <a:solidFill>
                  <a:schemeClr val="tx1"/>
                </a:solidFill>
                <a:latin typeface="Fixel Display Bold" pitchFamily="2" charset="-52"/>
              </a:rPr>
              <a:t>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35AEAA-0542-F909-222C-DD6A000AD5E7}"/>
              </a:ext>
            </a:extLst>
          </p:cNvPr>
          <p:cNvSpPr txBox="1"/>
          <p:nvPr/>
        </p:nvSpPr>
        <p:spPr>
          <a:xfrm>
            <a:off x="2535492" y="3062708"/>
            <a:ext cx="28098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UA"/>
            </a:defPPr>
            <a:lvl1pPr>
              <a:defRPr sz="2000">
                <a:solidFill>
                  <a:schemeClr val="bg1"/>
                </a:solidFill>
                <a:latin typeface="Proba Pro Md" panose="020D0003030200000000" pitchFamily="34" charset="0"/>
              </a:defRPr>
            </a:lvl1pPr>
          </a:lstStyle>
          <a:p>
            <a:r>
              <a:rPr lang="en" sz="1600" dirty="0">
                <a:solidFill>
                  <a:schemeClr val="tx1"/>
                </a:solidFill>
                <a:latin typeface="Fixel Display Bold" pitchFamily="2" charset="-52"/>
              </a:rPr>
              <a:t>https://</a:t>
            </a:r>
            <a:r>
              <a:rPr lang="en" sz="1600" dirty="0" err="1">
                <a:solidFill>
                  <a:schemeClr val="tx1"/>
                </a:solidFill>
                <a:latin typeface="Fixel Display Bold" pitchFamily="2" charset="-52"/>
              </a:rPr>
              <a:t>t.me</a:t>
            </a:r>
            <a:r>
              <a:rPr lang="en" sz="1600" dirty="0">
                <a:solidFill>
                  <a:schemeClr val="tx1"/>
                </a:solidFill>
                <a:latin typeface="Fixel Display Bold" pitchFamily="2" charset="-52"/>
              </a:rPr>
              <a:t>/</a:t>
            </a:r>
            <a:r>
              <a:rPr lang="en" sz="1600" dirty="0" err="1">
                <a:solidFill>
                  <a:schemeClr val="tx1"/>
                </a:solidFill>
                <a:latin typeface="Fixel Display Bold" pitchFamily="2" charset="-52"/>
              </a:rPr>
              <a:t>stopdrugsbot</a:t>
            </a:r>
            <a:endParaRPr lang="uk-UA" sz="1600" dirty="0">
              <a:solidFill>
                <a:schemeClr val="tx1"/>
              </a:solidFill>
              <a:latin typeface="Fixel Display Bold" pitchFamily="2" charset="-52"/>
            </a:endParaRPr>
          </a:p>
        </p:txBody>
      </p:sp>
      <p:pic>
        <p:nvPicPr>
          <p:cNvPr id="40" name="Рисунок 39" descr="Изображение выглядит как линия, Графика, треугольник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26ECF2D6-386D-E36B-5F89-4BCFB81468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6905" y="3475148"/>
            <a:ext cx="559553" cy="6273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DA6428-A123-26E6-32AB-0673FE3290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02251">
            <a:off x="4805334" y="4967279"/>
            <a:ext cx="782692" cy="12124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58D84F-05CE-89FF-DC66-2CD4EBBA10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31861">
            <a:off x="4146691" y="5744570"/>
            <a:ext cx="477042" cy="739002"/>
          </a:xfrm>
          <a:prstGeom prst="rect">
            <a:avLst/>
          </a:prstGeom>
        </p:spPr>
      </p:pic>
      <p:pic>
        <p:nvPicPr>
          <p:cNvPr id="2" name="Рисунок 1" descr="Изображение выглядит как Мобильный телефон, Мобильное устройство, снимок экрана, мультимедиа&#10;&#10;Автоматически созданное описание">
            <a:extLst>
              <a:ext uri="{FF2B5EF4-FFF2-40B4-BE49-F238E27FC236}">
                <a16:creationId xmlns:a16="http://schemas.microsoft.com/office/drawing/2014/main" id="{CADFBD75-7C2E-174C-E671-48B533E10F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08310">
            <a:off x="7136274" y="2191326"/>
            <a:ext cx="3332021" cy="6858000"/>
          </a:xfrm>
          <a:prstGeom prst="rect">
            <a:avLst/>
          </a:prstGeom>
        </p:spPr>
      </p:pic>
      <p:pic>
        <p:nvPicPr>
          <p:cNvPr id="6" name="Рисунок 5" descr="Изображение выглядит как Мобильный телефон, Мобильное устройство, снимок экрана, мультимедиа&#10;&#10;Автоматически созданное описание">
            <a:extLst>
              <a:ext uri="{FF2B5EF4-FFF2-40B4-BE49-F238E27FC236}">
                <a16:creationId xmlns:a16="http://schemas.microsoft.com/office/drawing/2014/main" id="{4D97AB1A-F600-8F9E-47B7-26F0A78D66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00589">
            <a:off x="7828625" y="1127881"/>
            <a:ext cx="3695881" cy="76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40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0F8F171-E667-523B-9E55-07B2541988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" r="68211"/>
          <a:stretch/>
        </p:blipFill>
        <p:spPr>
          <a:xfrm>
            <a:off x="913977" y="2371430"/>
            <a:ext cx="1404000" cy="1328503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7CB09F96-05A1-CA4C-8150-03ED47B7BBBB}"/>
              </a:ext>
            </a:extLst>
          </p:cNvPr>
          <p:cNvGrpSpPr/>
          <p:nvPr/>
        </p:nvGrpSpPr>
        <p:grpSpPr>
          <a:xfrm>
            <a:off x="0" y="3865769"/>
            <a:ext cx="1092029" cy="315823"/>
            <a:chOff x="0" y="3607686"/>
            <a:chExt cx="1234010" cy="315823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3EFB8272-CDDF-A84C-BAD8-43A6D78DD734}"/>
                </a:ext>
              </a:extLst>
            </p:cNvPr>
            <p:cNvGrpSpPr/>
            <p:nvPr/>
          </p:nvGrpSpPr>
          <p:grpSpPr>
            <a:xfrm>
              <a:off x="1038965" y="3728464"/>
              <a:ext cx="195045" cy="195045"/>
              <a:chOff x="1038965" y="2952880"/>
              <a:chExt cx="195045" cy="195045"/>
            </a:xfrm>
          </p:grpSpPr>
          <p:sp>
            <p:nvSpPr>
              <p:cNvPr id="22" name="Овал 21">
                <a:extLst>
                  <a:ext uri="{FF2B5EF4-FFF2-40B4-BE49-F238E27FC236}">
                    <a16:creationId xmlns:a16="http://schemas.microsoft.com/office/drawing/2014/main" id="{5183BC08-4725-7C4E-A659-33AA7285982C}"/>
                  </a:ext>
                </a:extLst>
              </p:cNvPr>
              <p:cNvSpPr/>
              <p:nvPr/>
            </p:nvSpPr>
            <p:spPr>
              <a:xfrm>
                <a:off x="1038965" y="2952880"/>
                <a:ext cx="195045" cy="195045"/>
              </a:xfrm>
              <a:prstGeom prst="ellipse">
                <a:avLst/>
              </a:prstGeom>
              <a:noFill/>
              <a:ln>
                <a:solidFill>
                  <a:srgbClr val="FFE74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23" name="Овал 22">
                <a:extLst>
                  <a:ext uri="{FF2B5EF4-FFF2-40B4-BE49-F238E27FC236}">
                    <a16:creationId xmlns:a16="http://schemas.microsoft.com/office/drawing/2014/main" id="{894436D3-FC94-C441-9424-EDBDF42E044B}"/>
                  </a:ext>
                </a:extLst>
              </p:cNvPr>
              <p:cNvSpPr/>
              <p:nvPr/>
            </p:nvSpPr>
            <p:spPr>
              <a:xfrm>
                <a:off x="1062359" y="2976274"/>
                <a:ext cx="148256" cy="148256"/>
              </a:xfrm>
              <a:prstGeom prst="ellipse">
                <a:avLst/>
              </a:prstGeom>
              <a:solidFill>
                <a:srgbClr val="FFE744">
                  <a:alpha val="3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25" name="Овал 24">
                <a:extLst>
                  <a:ext uri="{FF2B5EF4-FFF2-40B4-BE49-F238E27FC236}">
                    <a16:creationId xmlns:a16="http://schemas.microsoft.com/office/drawing/2014/main" id="{A5AEE29B-BB5D-864A-8F20-59B4E2E7C49D}"/>
                  </a:ext>
                </a:extLst>
              </p:cNvPr>
              <p:cNvSpPr/>
              <p:nvPr/>
            </p:nvSpPr>
            <p:spPr>
              <a:xfrm>
                <a:off x="1092029" y="3005944"/>
                <a:ext cx="88917" cy="88917"/>
              </a:xfrm>
              <a:prstGeom prst="ellipse">
                <a:avLst/>
              </a:prstGeom>
              <a:solidFill>
                <a:srgbClr val="FFE7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9E97D63B-7511-5E40-88A2-C18553889E8B}"/>
                </a:ext>
              </a:extLst>
            </p:cNvPr>
            <p:cNvCxnSpPr>
              <a:cxnSpLocks/>
              <a:stCxn id="25" idx="2"/>
            </p:cNvCxnSpPr>
            <p:nvPr/>
          </p:nvCxnSpPr>
          <p:spPr>
            <a:xfrm flipH="1">
              <a:off x="196850" y="3825987"/>
              <a:ext cx="895179" cy="9497"/>
            </a:xfrm>
            <a:prstGeom prst="line">
              <a:avLst/>
            </a:prstGeom>
            <a:ln>
              <a:solidFill>
                <a:srgbClr val="FFE7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00325B23-950C-764C-9906-217B2840FBC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607686"/>
              <a:ext cx="196850" cy="227762"/>
            </a:xfrm>
            <a:prstGeom prst="line">
              <a:avLst/>
            </a:prstGeom>
            <a:ln>
              <a:solidFill>
                <a:srgbClr val="FFE7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5684636-A358-3243-B51F-A2893EB0A48B}"/>
              </a:ext>
            </a:extLst>
          </p:cNvPr>
          <p:cNvSpPr txBox="1"/>
          <p:nvPr/>
        </p:nvSpPr>
        <p:spPr>
          <a:xfrm>
            <a:off x="1131380" y="3933083"/>
            <a:ext cx="55194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UA"/>
            </a:defPPr>
            <a:lvl1pPr>
              <a:defRPr sz="2000">
                <a:solidFill>
                  <a:schemeClr val="bg1"/>
                </a:solidFill>
                <a:latin typeface="Proba Pro Md" panose="020D0003030200000000" pitchFamily="34" charset="0"/>
              </a:defRPr>
            </a:lvl1pPr>
          </a:lstStyle>
          <a:p>
            <a:r>
              <a:rPr lang="uk-UA" sz="1600" dirty="0">
                <a:latin typeface="Fixel Display Bo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Найбільша спільнота свідомих громадян України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762BC68D-A451-F343-A313-5C8637F863F2}"/>
              </a:ext>
            </a:extLst>
          </p:cNvPr>
          <p:cNvGrpSpPr/>
          <p:nvPr/>
        </p:nvGrpSpPr>
        <p:grpSpPr>
          <a:xfrm>
            <a:off x="0" y="4337036"/>
            <a:ext cx="1092029" cy="315823"/>
            <a:chOff x="0" y="4233328"/>
            <a:chExt cx="1234010" cy="315823"/>
          </a:xfrm>
        </p:grpSpPr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AEFD7E19-3001-5742-88C0-E407E3F52FA5}"/>
                </a:ext>
              </a:extLst>
            </p:cNvPr>
            <p:cNvGrpSpPr/>
            <p:nvPr/>
          </p:nvGrpSpPr>
          <p:grpSpPr>
            <a:xfrm>
              <a:off x="1038965" y="4354106"/>
              <a:ext cx="195045" cy="195045"/>
              <a:chOff x="1038965" y="2952880"/>
              <a:chExt cx="195045" cy="195045"/>
            </a:xfrm>
          </p:grpSpPr>
          <p:sp>
            <p:nvSpPr>
              <p:cNvPr id="32" name="Овал 31">
                <a:extLst>
                  <a:ext uri="{FF2B5EF4-FFF2-40B4-BE49-F238E27FC236}">
                    <a16:creationId xmlns:a16="http://schemas.microsoft.com/office/drawing/2014/main" id="{D9B9DC19-04EC-8743-8195-8D31885F894E}"/>
                  </a:ext>
                </a:extLst>
              </p:cNvPr>
              <p:cNvSpPr/>
              <p:nvPr/>
            </p:nvSpPr>
            <p:spPr>
              <a:xfrm>
                <a:off x="1038965" y="2952880"/>
                <a:ext cx="195045" cy="195045"/>
              </a:xfrm>
              <a:prstGeom prst="ellipse">
                <a:avLst/>
              </a:prstGeom>
              <a:noFill/>
              <a:ln>
                <a:solidFill>
                  <a:srgbClr val="FFE74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33" name="Овал 32">
                <a:extLst>
                  <a:ext uri="{FF2B5EF4-FFF2-40B4-BE49-F238E27FC236}">
                    <a16:creationId xmlns:a16="http://schemas.microsoft.com/office/drawing/2014/main" id="{56C8C533-8BDC-2347-BB9E-B6E0D027C463}"/>
                  </a:ext>
                </a:extLst>
              </p:cNvPr>
              <p:cNvSpPr/>
              <p:nvPr/>
            </p:nvSpPr>
            <p:spPr>
              <a:xfrm>
                <a:off x="1062359" y="2976274"/>
                <a:ext cx="148256" cy="148256"/>
              </a:xfrm>
              <a:prstGeom prst="ellipse">
                <a:avLst/>
              </a:prstGeom>
              <a:solidFill>
                <a:srgbClr val="FFE744">
                  <a:alpha val="3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C2D4AA35-1179-4A46-858A-05E49A47D1FF}"/>
                  </a:ext>
                </a:extLst>
              </p:cNvPr>
              <p:cNvSpPr/>
              <p:nvPr/>
            </p:nvSpPr>
            <p:spPr>
              <a:xfrm>
                <a:off x="1092029" y="3005944"/>
                <a:ext cx="88917" cy="88917"/>
              </a:xfrm>
              <a:prstGeom prst="ellipse">
                <a:avLst/>
              </a:prstGeom>
              <a:solidFill>
                <a:srgbClr val="FFE7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B03BF71D-FE2F-4E40-8D4D-B5631478405D}"/>
                </a:ext>
              </a:extLst>
            </p:cNvPr>
            <p:cNvCxnSpPr>
              <a:cxnSpLocks/>
              <a:stCxn id="34" idx="2"/>
            </p:cNvCxnSpPr>
            <p:nvPr/>
          </p:nvCxnSpPr>
          <p:spPr>
            <a:xfrm flipH="1">
              <a:off x="196850" y="4451629"/>
              <a:ext cx="895179" cy="9497"/>
            </a:xfrm>
            <a:prstGeom prst="line">
              <a:avLst/>
            </a:prstGeom>
            <a:ln>
              <a:solidFill>
                <a:srgbClr val="FFE7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2A43608B-0354-B945-822A-16439A82C51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233328"/>
              <a:ext cx="196850" cy="227762"/>
            </a:xfrm>
            <a:prstGeom prst="line">
              <a:avLst/>
            </a:prstGeom>
            <a:ln>
              <a:solidFill>
                <a:srgbClr val="FFE7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B94111F8-3BA5-3540-99BC-CA8CAABB5D67}"/>
              </a:ext>
            </a:extLst>
          </p:cNvPr>
          <p:cNvSpPr txBox="1"/>
          <p:nvPr/>
        </p:nvSpPr>
        <p:spPr>
          <a:xfrm>
            <a:off x="1131381" y="4404350"/>
            <a:ext cx="4562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UA"/>
            </a:defPPr>
            <a:lvl1pPr>
              <a:defRPr sz="2000">
                <a:solidFill>
                  <a:schemeClr val="bg1"/>
                </a:solidFill>
                <a:latin typeface="Proba Pro Md" panose="020D0003030200000000" pitchFamily="34" charset="0"/>
              </a:defRPr>
            </a:lvl1pPr>
          </a:lstStyle>
          <a:p>
            <a:r>
              <a:rPr lang="uk-UA" sz="1600" dirty="0">
                <a:latin typeface="Fixel Display Bo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Головна інструкція для блокування</a:t>
            </a:r>
          </a:p>
        </p:txBody>
      </p: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C6592073-E44A-4343-8A28-DF0B8733AD60}"/>
              </a:ext>
            </a:extLst>
          </p:cNvPr>
          <p:cNvGrpSpPr/>
          <p:nvPr/>
        </p:nvGrpSpPr>
        <p:grpSpPr>
          <a:xfrm>
            <a:off x="0" y="4810553"/>
            <a:ext cx="1092029" cy="315823"/>
            <a:chOff x="0" y="4849345"/>
            <a:chExt cx="1234010" cy="315823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E5E80D1B-F887-934D-9FBC-7333B7ED2782}"/>
                </a:ext>
              </a:extLst>
            </p:cNvPr>
            <p:cNvGrpSpPr/>
            <p:nvPr/>
          </p:nvGrpSpPr>
          <p:grpSpPr>
            <a:xfrm>
              <a:off x="1038965" y="4970123"/>
              <a:ext cx="195045" cy="195045"/>
              <a:chOff x="1038965" y="2952880"/>
              <a:chExt cx="195045" cy="195045"/>
            </a:xfrm>
          </p:grpSpPr>
          <p:sp>
            <p:nvSpPr>
              <p:cNvPr id="39" name="Овал 38">
                <a:extLst>
                  <a:ext uri="{FF2B5EF4-FFF2-40B4-BE49-F238E27FC236}">
                    <a16:creationId xmlns:a16="http://schemas.microsoft.com/office/drawing/2014/main" id="{6FFDF133-874C-A447-9B82-752D970288BC}"/>
                  </a:ext>
                </a:extLst>
              </p:cNvPr>
              <p:cNvSpPr/>
              <p:nvPr/>
            </p:nvSpPr>
            <p:spPr>
              <a:xfrm>
                <a:off x="1038965" y="2952880"/>
                <a:ext cx="195045" cy="195045"/>
              </a:xfrm>
              <a:prstGeom prst="ellipse">
                <a:avLst/>
              </a:prstGeom>
              <a:noFill/>
              <a:ln>
                <a:solidFill>
                  <a:srgbClr val="FFE74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40" name="Овал 39">
                <a:extLst>
                  <a:ext uri="{FF2B5EF4-FFF2-40B4-BE49-F238E27FC236}">
                    <a16:creationId xmlns:a16="http://schemas.microsoft.com/office/drawing/2014/main" id="{C9E3FC6F-518F-0944-B95A-785AC455DD7C}"/>
                  </a:ext>
                </a:extLst>
              </p:cNvPr>
              <p:cNvSpPr/>
              <p:nvPr/>
            </p:nvSpPr>
            <p:spPr>
              <a:xfrm>
                <a:off x="1062359" y="2976274"/>
                <a:ext cx="148256" cy="148256"/>
              </a:xfrm>
              <a:prstGeom prst="ellipse">
                <a:avLst/>
              </a:prstGeom>
              <a:solidFill>
                <a:srgbClr val="FFE744">
                  <a:alpha val="3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41" name="Овал 40">
                <a:extLst>
                  <a:ext uri="{FF2B5EF4-FFF2-40B4-BE49-F238E27FC236}">
                    <a16:creationId xmlns:a16="http://schemas.microsoft.com/office/drawing/2014/main" id="{15AAF48D-15F4-BA40-AC95-483BC3679EDA}"/>
                  </a:ext>
                </a:extLst>
              </p:cNvPr>
              <p:cNvSpPr/>
              <p:nvPr/>
            </p:nvSpPr>
            <p:spPr>
              <a:xfrm>
                <a:off x="1092029" y="3005944"/>
                <a:ext cx="88917" cy="88917"/>
              </a:xfrm>
              <a:prstGeom prst="ellipse">
                <a:avLst/>
              </a:prstGeom>
              <a:solidFill>
                <a:srgbClr val="FFE7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50129193-1451-8F49-8D4D-50FABC43B755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 flipH="1">
              <a:off x="196850" y="5067646"/>
              <a:ext cx="895179" cy="9497"/>
            </a:xfrm>
            <a:prstGeom prst="line">
              <a:avLst/>
            </a:prstGeom>
            <a:ln>
              <a:solidFill>
                <a:srgbClr val="FFE7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>
              <a:extLst>
                <a:ext uri="{FF2B5EF4-FFF2-40B4-BE49-F238E27FC236}">
                  <a16:creationId xmlns:a16="http://schemas.microsoft.com/office/drawing/2014/main" id="{55995C9F-B5D3-694C-96B7-041AC64B329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849345"/>
              <a:ext cx="196850" cy="227762"/>
            </a:xfrm>
            <a:prstGeom prst="line">
              <a:avLst/>
            </a:prstGeom>
            <a:ln>
              <a:solidFill>
                <a:srgbClr val="FFE7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76C41F98-F3D2-A245-BC38-9427C6B4B6A6}"/>
              </a:ext>
            </a:extLst>
          </p:cNvPr>
          <p:cNvSpPr txBox="1"/>
          <p:nvPr/>
        </p:nvSpPr>
        <p:spPr>
          <a:xfrm>
            <a:off x="1131381" y="4877867"/>
            <a:ext cx="3525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UA"/>
            </a:defPPr>
            <a:lvl1pPr>
              <a:defRPr sz="2000">
                <a:solidFill>
                  <a:schemeClr val="bg1"/>
                </a:solidFill>
                <a:latin typeface="Proba Pro Md" panose="020D0003030200000000" pitchFamily="34" charset="0"/>
              </a:defRPr>
            </a:lvl1pPr>
          </a:lstStyle>
          <a:p>
            <a:r>
              <a:rPr lang="uk-UA" sz="1600" dirty="0">
                <a:latin typeface="Fixel Display Bo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Основи з </a:t>
            </a:r>
            <a:r>
              <a:rPr lang="uk-UA" sz="1600" dirty="0" err="1">
                <a:latin typeface="Fixel Display Bo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кібергігієни</a:t>
            </a:r>
            <a:endParaRPr lang="uk-UA" sz="1600" dirty="0">
              <a:latin typeface="Fixel Display Bold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3C149214-0CFC-DA4E-84DF-E7DCA9F0841D}"/>
              </a:ext>
            </a:extLst>
          </p:cNvPr>
          <p:cNvGrpSpPr/>
          <p:nvPr/>
        </p:nvGrpSpPr>
        <p:grpSpPr>
          <a:xfrm>
            <a:off x="0" y="5274773"/>
            <a:ext cx="1092029" cy="315823"/>
            <a:chOff x="0" y="5467940"/>
            <a:chExt cx="1234010" cy="315823"/>
          </a:xfrm>
        </p:grpSpPr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C7DBAB68-16F3-EB44-B1AB-46C917CAC0F2}"/>
                </a:ext>
              </a:extLst>
            </p:cNvPr>
            <p:cNvGrpSpPr/>
            <p:nvPr/>
          </p:nvGrpSpPr>
          <p:grpSpPr>
            <a:xfrm>
              <a:off x="1038965" y="5588718"/>
              <a:ext cx="195045" cy="195045"/>
              <a:chOff x="1038965" y="2952880"/>
              <a:chExt cx="195045" cy="195045"/>
            </a:xfrm>
          </p:grpSpPr>
          <p:sp>
            <p:nvSpPr>
              <p:cNvPr id="46" name="Овал 45">
                <a:extLst>
                  <a:ext uri="{FF2B5EF4-FFF2-40B4-BE49-F238E27FC236}">
                    <a16:creationId xmlns:a16="http://schemas.microsoft.com/office/drawing/2014/main" id="{6F670FF1-1155-0F4B-9676-2F5F99BF7286}"/>
                  </a:ext>
                </a:extLst>
              </p:cNvPr>
              <p:cNvSpPr/>
              <p:nvPr/>
            </p:nvSpPr>
            <p:spPr>
              <a:xfrm>
                <a:off x="1038965" y="2952880"/>
                <a:ext cx="195045" cy="195045"/>
              </a:xfrm>
              <a:prstGeom prst="ellipse">
                <a:avLst/>
              </a:prstGeom>
              <a:noFill/>
              <a:ln>
                <a:solidFill>
                  <a:srgbClr val="FFE74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47" name="Овал 46">
                <a:extLst>
                  <a:ext uri="{FF2B5EF4-FFF2-40B4-BE49-F238E27FC236}">
                    <a16:creationId xmlns:a16="http://schemas.microsoft.com/office/drawing/2014/main" id="{072E26FC-9F43-B540-A62A-DFBCB030F4F8}"/>
                  </a:ext>
                </a:extLst>
              </p:cNvPr>
              <p:cNvSpPr/>
              <p:nvPr/>
            </p:nvSpPr>
            <p:spPr>
              <a:xfrm>
                <a:off x="1062359" y="2976274"/>
                <a:ext cx="148256" cy="148256"/>
              </a:xfrm>
              <a:prstGeom prst="ellipse">
                <a:avLst/>
              </a:prstGeom>
              <a:solidFill>
                <a:srgbClr val="FFE744">
                  <a:alpha val="3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48" name="Овал 47">
                <a:extLst>
                  <a:ext uri="{FF2B5EF4-FFF2-40B4-BE49-F238E27FC236}">
                    <a16:creationId xmlns:a16="http://schemas.microsoft.com/office/drawing/2014/main" id="{ADF2ED12-F6A1-514C-AF6D-B10780DD6B5E}"/>
                  </a:ext>
                </a:extLst>
              </p:cNvPr>
              <p:cNvSpPr/>
              <p:nvPr/>
            </p:nvSpPr>
            <p:spPr>
              <a:xfrm>
                <a:off x="1092029" y="3005944"/>
                <a:ext cx="88917" cy="88917"/>
              </a:xfrm>
              <a:prstGeom prst="ellipse">
                <a:avLst/>
              </a:prstGeom>
              <a:solidFill>
                <a:srgbClr val="FFE7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cxnSp>
          <p:nvCxnSpPr>
            <p:cNvPr id="49" name="Прямая соединительная линия 48">
              <a:extLst>
                <a:ext uri="{FF2B5EF4-FFF2-40B4-BE49-F238E27FC236}">
                  <a16:creationId xmlns:a16="http://schemas.microsoft.com/office/drawing/2014/main" id="{7FFA81BC-B406-4B41-9BC1-D6D970D330B8}"/>
                </a:ext>
              </a:extLst>
            </p:cNvPr>
            <p:cNvCxnSpPr>
              <a:cxnSpLocks/>
              <a:stCxn id="48" idx="2"/>
            </p:cNvCxnSpPr>
            <p:nvPr/>
          </p:nvCxnSpPr>
          <p:spPr>
            <a:xfrm flipH="1">
              <a:off x="196850" y="5686241"/>
              <a:ext cx="895179" cy="9497"/>
            </a:xfrm>
            <a:prstGeom prst="line">
              <a:avLst/>
            </a:prstGeom>
            <a:ln>
              <a:solidFill>
                <a:srgbClr val="FFE7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>
              <a:extLst>
                <a:ext uri="{FF2B5EF4-FFF2-40B4-BE49-F238E27FC236}">
                  <a16:creationId xmlns:a16="http://schemas.microsoft.com/office/drawing/2014/main" id="{06EE92A8-DFA3-0D40-B15D-DA6FF11B26D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467940"/>
              <a:ext cx="196850" cy="227762"/>
            </a:xfrm>
            <a:prstGeom prst="line">
              <a:avLst/>
            </a:prstGeom>
            <a:ln>
              <a:solidFill>
                <a:srgbClr val="FFE7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824FA5C2-E796-2843-8299-FE5D7CC40961}"/>
              </a:ext>
            </a:extLst>
          </p:cNvPr>
          <p:cNvSpPr txBox="1"/>
          <p:nvPr/>
        </p:nvSpPr>
        <p:spPr>
          <a:xfrm>
            <a:off x="1131381" y="5342087"/>
            <a:ext cx="3525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UA"/>
            </a:defPPr>
            <a:lvl1pPr>
              <a:defRPr sz="2000">
                <a:solidFill>
                  <a:schemeClr val="bg1"/>
                </a:solidFill>
                <a:latin typeface="Proba Pro Md" panose="020D0003030200000000" pitchFamily="34" charset="0"/>
              </a:defRPr>
            </a:lvl1pPr>
          </a:lstStyle>
          <a:p>
            <a:r>
              <a:rPr lang="uk-UA" sz="1600" dirty="0">
                <a:latin typeface="Fixel Display Bo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Розважальний контент</a:t>
            </a:r>
          </a:p>
        </p:txBody>
      </p:sp>
      <p:pic>
        <p:nvPicPr>
          <p:cNvPr id="57" name="Рисунок 56" descr="Изображение выглядит как Шрифт, логотип, График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F7B185F3-C58B-E3AA-B31C-9535BA0429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257" y="5948922"/>
            <a:ext cx="1273084" cy="318565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7DB68079-40AB-3287-BAF3-61295B37F212}"/>
              </a:ext>
            </a:extLst>
          </p:cNvPr>
          <p:cNvSpPr txBox="1"/>
          <p:nvPr/>
        </p:nvSpPr>
        <p:spPr>
          <a:xfrm>
            <a:off x="905680" y="-154071"/>
            <a:ext cx="6101566" cy="2086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uk-UA" sz="4800" b="1" dirty="0" err="1">
                <a:solidFill>
                  <a:srgbClr val="FBEA4E"/>
                </a:solidFill>
                <a:latin typeface="Ultramono Wide Black" panose="02000309000000000000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Доєднуйся</a:t>
            </a:r>
            <a:endParaRPr lang="uk-UA" sz="4800" b="1" dirty="0">
              <a:solidFill>
                <a:srgbClr val="FBEA4E"/>
              </a:solidFill>
              <a:latin typeface="Ultramono Wide Black" panose="02000309000000000000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0"/>
              </a:lnSpc>
            </a:pPr>
            <a:r>
              <a:rPr lang="uk-UA" sz="4800" b="1" dirty="0">
                <a:solidFill>
                  <a:schemeClr val="bg1"/>
                </a:solidFill>
                <a:latin typeface="Ultramono Wide Black" panose="02000309000000000000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uk-UA" sz="4800" b="1" dirty="0">
                <a:solidFill>
                  <a:schemeClr val="bg1"/>
                </a:solidFill>
                <a:effectLst/>
                <a:latin typeface="Ultramono Wide Black" panose="02000309000000000000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о </a:t>
            </a:r>
            <a:r>
              <a:rPr lang="uk-UA" sz="4800" b="1" dirty="0" err="1">
                <a:solidFill>
                  <a:schemeClr val="bg1"/>
                </a:solidFill>
                <a:effectLst/>
                <a:latin typeface="Ultramono Wide Black" panose="02000309000000000000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проєкту</a:t>
            </a:r>
            <a:endParaRPr lang="uk-UA" sz="4800" b="1" dirty="0">
              <a:solidFill>
                <a:schemeClr val="bg1"/>
              </a:solidFill>
              <a:effectLst/>
              <a:latin typeface="Ultramono Wide Black" panose="02000309000000000000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" name="Рисунок 60" descr="Изображение выглядит как Мобильный телефон, Мобильное устройство, снимок экрана, мультимедиа&#10;&#10;Автоматически созданное описание">
            <a:extLst>
              <a:ext uri="{FF2B5EF4-FFF2-40B4-BE49-F238E27FC236}">
                <a16:creationId xmlns:a16="http://schemas.microsoft.com/office/drawing/2014/main" id="{9BB1FEC5-E750-308B-73A0-4C8F809F21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08310">
            <a:off x="7136274" y="2191326"/>
            <a:ext cx="3332021" cy="6858000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Мобильный телефон, Мобильное устройство, снимок экрана, мультимедиа&#10;&#10;Автоматически созданное описание">
            <a:extLst>
              <a:ext uri="{FF2B5EF4-FFF2-40B4-BE49-F238E27FC236}">
                <a16:creationId xmlns:a16="http://schemas.microsoft.com/office/drawing/2014/main" id="{4C55B355-E63D-035F-2616-32A8379196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00589">
            <a:off x="7828625" y="1127881"/>
            <a:ext cx="3695881" cy="7606900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линия, Графика, треугольник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FACA2908-B53A-8F94-A5FA-334CAE0CB3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9067" y="5620327"/>
            <a:ext cx="559553" cy="62737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EF6630-2924-9AD8-A7BC-EAADF282D6E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/>
          <a:stretch/>
        </p:blipFill>
        <p:spPr>
          <a:xfrm>
            <a:off x="2374621" y="2645222"/>
            <a:ext cx="3163685" cy="7612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0C05F2B-F9D7-7C40-9FE7-59D17889FC1C}"/>
              </a:ext>
            </a:extLst>
          </p:cNvPr>
          <p:cNvSpPr txBox="1"/>
          <p:nvPr/>
        </p:nvSpPr>
        <p:spPr>
          <a:xfrm>
            <a:off x="2454714" y="2772373"/>
            <a:ext cx="308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UA"/>
            </a:defPPr>
            <a:lvl1pPr>
              <a:defRPr sz="2000">
                <a:solidFill>
                  <a:schemeClr val="bg1"/>
                </a:solidFill>
                <a:latin typeface="Proba Pro Md" panose="020D0003030200000000" pitchFamily="34" charset="0"/>
              </a:defRPr>
            </a:lvl1pPr>
          </a:lstStyle>
          <a:p>
            <a:r>
              <a:rPr lang="uk-UA" sz="2800" b="1" dirty="0">
                <a:solidFill>
                  <a:schemeClr val="tx1"/>
                </a:solidFill>
                <a:latin typeface="Fixel Display Bold" pitchFamily="2" charset="-52"/>
              </a:rPr>
              <a:t>Канал «</a:t>
            </a:r>
            <a:r>
              <a:rPr lang="en-US" sz="2800" b="1" dirty="0">
                <a:solidFill>
                  <a:schemeClr val="tx1"/>
                </a:solidFill>
                <a:latin typeface="Fixel Display Bold" pitchFamily="2" charset="-52"/>
              </a:rPr>
              <a:t>BRAMA</a:t>
            </a:r>
            <a:r>
              <a:rPr lang="uk-UA" sz="2800" b="1" dirty="0">
                <a:solidFill>
                  <a:schemeClr val="tx1"/>
                </a:solidFill>
                <a:latin typeface="Fixel Display Bold" pitchFamily="2" charset="-52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778449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0A9489-FDD4-1C30-956D-0BAAB3CE1CE2}"/>
              </a:ext>
            </a:extLst>
          </p:cNvPr>
          <p:cNvSpPr/>
          <p:nvPr/>
        </p:nvSpPr>
        <p:spPr>
          <a:xfrm>
            <a:off x="1060847" y="2507456"/>
            <a:ext cx="929511" cy="254006"/>
          </a:xfrm>
          <a:prstGeom prst="rect">
            <a:avLst/>
          </a:prstGeom>
          <a:solidFill>
            <a:srgbClr val="FBEA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5A3E39-AB23-C18A-2E78-6540331792CE}"/>
              </a:ext>
            </a:extLst>
          </p:cNvPr>
          <p:cNvSpPr/>
          <p:nvPr/>
        </p:nvSpPr>
        <p:spPr>
          <a:xfrm>
            <a:off x="1080758" y="3536728"/>
            <a:ext cx="995692" cy="272206"/>
          </a:xfrm>
          <a:prstGeom prst="rect">
            <a:avLst/>
          </a:prstGeom>
          <a:solidFill>
            <a:srgbClr val="FBEA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97AA77-4397-5925-CB12-E758B61D1121}"/>
              </a:ext>
            </a:extLst>
          </p:cNvPr>
          <p:cNvSpPr/>
          <p:nvPr/>
        </p:nvSpPr>
        <p:spPr>
          <a:xfrm>
            <a:off x="1078230" y="4730575"/>
            <a:ext cx="1055370" cy="282055"/>
          </a:xfrm>
          <a:prstGeom prst="rect">
            <a:avLst/>
          </a:prstGeom>
          <a:solidFill>
            <a:srgbClr val="FBEA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CD96CCF-7CB7-CA48-A573-8D69CFE95CDC}"/>
              </a:ext>
            </a:extLst>
          </p:cNvPr>
          <p:cNvSpPr txBox="1"/>
          <p:nvPr/>
        </p:nvSpPr>
        <p:spPr>
          <a:xfrm>
            <a:off x="7501129" y="2063631"/>
            <a:ext cx="38491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2000" dirty="0">
                <a:solidFill>
                  <a:schemeClr val="bg1"/>
                </a:solidFill>
                <a:effectLst/>
                <a:latin typeface="Fixel Display Medium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Найбільша спільнота інформаційного впливу – </a:t>
            </a:r>
            <a:r>
              <a:rPr lang="uk-UA" sz="2000" dirty="0">
                <a:solidFill>
                  <a:schemeClr val="bg1"/>
                </a:solidFill>
                <a:latin typeface="Fixel Display Medium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uk-UA" sz="2000" dirty="0">
                <a:solidFill>
                  <a:schemeClr val="bg1"/>
                </a:solidFill>
                <a:effectLst/>
                <a:latin typeface="Fixel Display Medium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00 тисяч</a:t>
            </a:r>
            <a:endParaRPr lang="ru-UA" sz="2000" dirty="0">
              <a:solidFill>
                <a:schemeClr val="bg1"/>
              </a:solidFill>
              <a:effectLst/>
              <a:latin typeface="Fixel Display Medium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FF0A16C7-9DB8-0E49-9194-40FBFE89BD9A}"/>
              </a:ext>
            </a:extLst>
          </p:cNvPr>
          <p:cNvSpPr/>
          <p:nvPr/>
        </p:nvSpPr>
        <p:spPr>
          <a:xfrm>
            <a:off x="7423767" y="2049835"/>
            <a:ext cx="4003864" cy="949379"/>
          </a:xfrm>
          <a:prstGeom prst="roundRect">
            <a:avLst/>
          </a:prstGeom>
          <a:noFill/>
          <a:ln w="6350">
            <a:solidFill>
              <a:srgbClr val="FFE744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679242"/>
                      <a:gd name="connsiteY0" fmla="*/ 173124 h 1038726"/>
                      <a:gd name="connsiteX1" fmla="*/ 173124 w 4679242"/>
                      <a:gd name="connsiteY1" fmla="*/ 0 h 1038726"/>
                      <a:gd name="connsiteX2" fmla="*/ 801408 w 4679242"/>
                      <a:gd name="connsiteY2" fmla="*/ 0 h 1038726"/>
                      <a:gd name="connsiteX3" fmla="*/ 1299702 w 4679242"/>
                      <a:gd name="connsiteY3" fmla="*/ 0 h 1038726"/>
                      <a:gd name="connsiteX4" fmla="*/ 1754667 w 4679242"/>
                      <a:gd name="connsiteY4" fmla="*/ 0 h 1038726"/>
                      <a:gd name="connsiteX5" fmla="*/ 2339621 w 4679242"/>
                      <a:gd name="connsiteY5" fmla="*/ 0 h 1038726"/>
                      <a:gd name="connsiteX6" fmla="*/ 2837915 w 4679242"/>
                      <a:gd name="connsiteY6" fmla="*/ 0 h 1038726"/>
                      <a:gd name="connsiteX7" fmla="*/ 3466199 w 4679242"/>
                      <a:gd name="connsiteY7" fmla="*/ 0 h 1038726"/>
                      <a:gd name="connsiteX8" fmla="*/ 3921164 w 4679242"/>
                      <a:gd name="connsiteY8" fmla="*/ 0 h 1038726"/>
                      <a:gd name="connsiteX9" fmla="*/ 4506118 w 4679242"/>
                      <a:gd name="connsiteY9" fmla="*/ 0 h 1038726"/>
                      <a:gd name="connsiteX10" fmla="*/ 4679242 w 4679242"/>
                      <a:gd name="connsiteY10" fmla="*/ 173124 h 1038726"/>
                      <a:gd name="connsiteX11" fmla="*/ 4679242 w 4679242"/>
                      <a:gd name="connsiteY11" fmla="*/ 519363 h 1038726"/>
                      <a:gd name="connsiteX12" fmla="*/ 4679242 w 4679242"/>
                      <a:gd name="connsiteY12" fmla="*/ 865602 h 1038726"/>
                      <a:gd name="connsiteX13" fmla="*/ 4506118 w 4679242"/>
                      <a:gd name="connsiteY13" fmla="*/ 1038726 h 1038726"/>
                      <a:gd name="connsiteX14" fmla="*/ 3964494 w 4679242"/>
                      <a:gd name="connsiteY14" fmla="*/ 1038726 h 1038726"/>
                      <a:gd name="connsiteX15" fmla="*/ 3422870 w 4679242"/>
                      <a:gd name="connsiteY15" fmla="*/ 1038726 h 1038726"/>
                      <a:gd name="connsiteX16" fmla="*/ 2794585 w 4679242"/>
                      <a:gd name="connsiteY16" fmla="*/ 1038726 h 1038726"/>
                      <a:gd name="connsiteX17" fmla="*/ 2252961 w 4679242"/>
                      <a:gd name="connsiteY17" fmla="*/ 1038726 h 1038726"/>
                      <a:gd name="connsiteX18" fmla="*/ 1841327 w 4679242"/>
                      <a:gd name="connsiteY18" fmla="*/ 1038726 h 1038726"/>
                      <a:gd name="connsiteX19" fmla="*/ 1386362 w 4679242"/>
                      <a:gd name="connsiteY19" fmla="*/ 1038726 h 1038726"/>
                      <a:gd name="connsiteX20" fmla="*/ 758078 w 4679242"/>
                      <a:gd name="connsiteY20" fmla="*/ 1038726 h 1038726"/>
                      <a:gd name="connsiteX21" fmla="*/ 173124 w 4679242"/>
                      <a:gd name="connsiteY21" fmla="*/ 1038726 h 1038726"/>
                      <a:gd name="connsiteX22" fmla="*/ 0 w 4679242"/>
                      <a:gd name="connsiteY22" fmla="*/ 865602 h 1038726"/>
                      <a:gd name="connsiteX23" fmla="*/ 0 w 4679242"/>
                      <a:gd name="connsiteY23" fmla="*/ 512438 h 1038726"/>
                      <a:gd name="connsiteX24" fmla="*/ 0 w 4679242"/>
                      <a:gd name="connsiteY24" fmla="*/ 173124 h 1038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679242" h="1038726" extrusionOk="0">
                        <a:moveTo>
                          <a:pt x="0" y="173124"/>
                        </a:moveTo>
                        <a:cubicBezTo>
                          <a:pt x="-14038" y="68851"/>
                          <a:pt x="60080" y="6542"/>
                          <a:pt x="173124" y="0"/>
                        </a:cubicBezTo>
                        <a:cubicBezTo>
                          <a:pt x="300723" y="-67517"/>
                          <a:pt x="660570" y="19347"/>
                          <a:pt x="801408" y="0"/>
                        </a:cubicBezTo>
                        <a:cubicBezTo>
                          <a:pt x="942246" y="-19347"/>
                          <a:pt x="1111244" y="40225"/>
                          <a:pt x="1299702" y="0"/>
                        </a:cubicBezTo>
                        <a:cubicBezTo>
                          <a:pt x="1488160" y="-40225"/>
                          <a:pt x="1570739" y="321"/>
                          <a:pt x="1754667" y="0"/>
                        </a:cubicBezTo>
                        <a:cubicBezTo>
                          <a:pt x="1938596" y="-321"/>
                          <a:pt x="2056443" y="42300"/>
                          <a:pt x="2339621" y="0"/>
                        </a:cubicBezTo>
                        <a:cubicBezTo>
                          <a:pt x="2622799" y="-42300"/>
                          <a:pt x="2696955" y="59071"/>
                          <a:pt x="2837915" y="0"/>
                        </a:cubicBezTo>
                        <a:cubicBezTo>
                          <a:pt x="2978875" y="-59071"/>
                          <a:pt x="3326962" y="33413"/>
                          <a:pt x="3466199" y="0"/>
                        </a:cubicBezTo>
                        <a:cubicBezTo>
                          <a:pt x="3605436" y="-33413"/>
                          <a:pt x="3710006" y="44300"/>
                          <a:pt x="3921164" y="0"/>
                        </a:cubicBezTo>
                        <a:cubicBezTo>
                          <a:pt x="4132322" y="-44300"/>
                          <a:pt x="4321399" y="11037"/>
                          <a:pt x="4506118" y="0"/>
                        </a:cubicBezTo>
                        <a:cubicBezTo>
                          <a:pt x="4624930" y="5578"/>
                          <a:pt x="4660730" y="74516"/>
                          <a:pt x="4679242" y="173124"/>
                        </a:cubicBezTo>
                        <a:cubicBezTo>
                          <a:pt x="4691209" y="338605"/>
                          <a:pt x="4669720" y="413927"/>
                          <a:pt x="4679242" y="519363"/>
                        </a:cubicBezTo>
                        <a:cubicBezTo>
                          <a:pt x="4688764" y="624799"/>
                          <a:pt x="4664031" y="718132"/>
                          <a:pt x="4679242" y="865602"/>
                        </a:cubicBezTo>
                        <a:cubicBezTo>
                          <a:pt x="4689404" y="973664"/>
                          <a:pt x="4617059" y="1025306"/>
                          <a:pt x="4506118" y="1038726"/>
                        </a:cubicBezTo>
                        <a:cubicBezTo>
                          <a:pt x="4371570" y="1095711"/>
                          <a:pt x="4188649" y="998662"/>
                          <a:pt x="3964494" y="1038726"/>
                        </a:cubicBezTo>
                        <a:cubicBezTo>
                          <a:pt x="3740339" y="1078790"/>
                          <a:pt x="3586970" y="997092"/>
                          <a:pt x="3422870" y="1038726"/>
                        </a:cubicBezTo>
                        <a:cubicBezTo>
                          <a:pt x="3258770" y="1080360"/>
                          <a:pt x="3005400" y="1031884"/>
                          <a:pt x="2794585" y="1038726"/>
                        </a:cubicBezTo>
                        <a:cubicBezTo>
                          <a:pt x="2583771" y="1045568"/>
                          <a:pt x="2416869" y="977160"/>
                          <a:pt x="2252961" y="1038726"/>
                        </a:cubicBezTo>
                        <a:cubicBezTo>
                          <a:pt x="2089053" y="1100292"/>
                          <a:pt x="1983544" y="1003979"/>
                          <a:pt x="1841327" y="1038726"/>
                        </a:cubicBezTo>
                        <a:cubicBezTo>
                          <a:pt x="1699110" y="1073473"/>
                          <a:pt x="1551800" y="1006817"/>
                          <a:pt x="1386362" y="1038726"/>
                        </a:cubicBezTo>
                        <a:cubicBezTo>
                          <a:pt x="1220925" y="1070635"/>
                          <a:pt x="1026153" y="991720"/>
                          <a:pt x="758078" y="1038726"/>
                        </a:cubicBezTo>
                        <a:cubicBezTo>
                          <a:pt x="490003" y="1085732"/>
                          <a:pt x="390551" y="1029058"/>
                          <a:pt x="173124" y="1038726"/>
                        </a:cubicBezTo>
                        <a:cubicBezTo>
                          <a:pt x="80858" y="1045354"/>
                          <a:pt x="-23119" y="973408"/>
                          <a:pt x="0" y="865602"/>
                        </a:cubicBezTo>
                        <a:cubicBezTo>
                          <a:pt x="-39004" y="706368"/>
                          <a:pt x="13366" y="624129"/>
                          <a:pt x="0" y="512438"/>
                        </a:cubicBezTo>
                        <a:cubicBezTo>
                          <a:pt x="-13366" y="400747"/>
                          <a:pt x="18855" y="270948"/>
                          <a:pt x="0" y="17312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 rad="750767">
              <a:schemeClr val="accent4">
                <a:satMod val="175000"/>
                <a:alpha val="3006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34351E-33E4-F695-EA1A-8D18A854410B}"/>
              </a:ext>
            </a:extLst>
          </p:cNvPr>
          <p:cNvSpPr txBox="1"/>
          <p:nvPr/>
        </p:nvSpPr>
        <p:spPr>
          <a:xfrm>
            <a:off x="1017137" y="1925726"/>
            <a:ext cx="5440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UA"/>
            </a:defPPr>
            <a:lvl1pPr>
              <a:defRPr sz="2000">
                <a:solidFill>
                  <a:schemeClr val="bg1"/>
                </a:solidFill>
                <a:latin typeface="Proba Pro Md" panose="020D0003030200000000" pitchFamily="34" charset="0"/>
              </a:defRPr>
            </a:lvl1pPr>
          </a:lstStyle>
          <a:p>
            <a:r>
              <a:rPr lang="uk-UA" dirty="0">
                <a:solidFill>
                  <a:srgbClr val="FCE744"/>
                </a:solidFill>
                <a:latin typeface="Fixel Display Bold" pitchFamily="2" charset="-52"/>
              </a:rPr>
              <a:t>Заблоковані частково або повністю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9653C0-BE26-60B7-DBEF-65A35E6E67CD}"/>
              </a:ext>
            </a:extLst>
          </p:cNvPr>
          <p:cNvSpPr txBox="1"/>
          <p:nvPr/>
        </p:nvSpPr>
        <p:spPr>
          <a:xfrm>
            <a:off x="988667" y="2459510"/>
            <a:ext cx="564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UA"/>
            </a:defPPr>
            <a:lvl1pPr>
              <a:defRPr sz="2000">
                <a:solidFill>
                  <a:schemeClr val="bg1"/>
                </a:solidFill>
                <a:latin typeface="Proba Pro Md" panose="020D0003030200000000" pitchFamily="34" charset="0"/>
              </a:defRPr>
            </a:lvl1pPr>
          </a:lstStyle>
          <a:p>
            <a:r>
              <a:rPr lang="ru-RU" sz="1600" b="1" dirty="0">
                <a:solidFill>
                  <a:schemeClr val="tx1"/>
                </a:solidFill>
                <a:latin typeface="Fixel Display Bold" pitchFamily="2" charset="0"/>
              </a:rPr>
              <a:t>YouTube</a:t>
            </a:r>
            <a:r>
              <a:rPr lang="ru-RU" sz="1600" dirty="0">
                <a:latin typeface="Fixel Display Regular" pitchFamily="2" charset="0"/>
              </a:rPr>
              <a:t> </a:t>
            </a:r>
            <a:r>
              <a:rPr lang="ru-RU" sz="1600" dirty="0">
                <a:latin typeface="Fixel Display Regula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канали російських пропагандистських ЗМІ: «Первый канал», «Пятый канал», «Вечерний Ургант», «НТВ», «ТНТ», «RT», «Россия 1», «Россия 24», «60 минут», «Москва 24», «РБК»</a:t>
            </a:r>
            <a:endParaRPr lang="uk-UA" sz="1600" dirty="0">
              <a:latin typeface="Fixel Display Regular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A645EB-D7F2-6E5E-B16A-E73919DC15D2}"/>
              </a:ext>
            </a:extLst>
          </p:cNvPr>
          <p:cNvSpPr txBox="1"/>
          <p:nvPr/>
        </p:nvSpPr>
        <p:spPr>
          <a:xfrm>
            <a:off x="1011668" y="3510436"/>
            <a:ext cx="564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UA"/>
            </a:defPPr>
            <a:lvl1pPr>
              <a:defRPr sz="1200">
                <a:solidFill>
                  <a:schemeClr val="bg1"/>
                </a:solidFill>
                <a:latin typeface="e-Ukraine UltraLight" pitchFamily="2" charset="0"/>
              </a:defRPr>
            </a:lvl1pPr>
          </a:lstStyle>
          <a:p>
            <a:r>
              <a:rPr lang="en-US" sz="1600" b="1" dirty="0">
                <a:solidFill>
                  <a:schemeClr val="tx1"/>
                </a:solidFill>
                <a:latin typeface="Fixel Display Bold" pitchFamily="2" charset="0"/>
              </a:rPr>
              <a:t>Telegram</a:t>
            </a:r>
            <a:r>
              <a:rPr lang="uk-UA" sz="1600" dirty="0">
                <a:solidFill>
                  <a:srgbClr val="353341"/>
                </a:solidFill>
                <a:latin typeface="Fixel Display Regular" pitchFamily="2" charset="0"/>
              </a:rPr>
              <a:t> </a:t>
            </a:r>
            <a:r>
              <a:rPr lang="uk-UA" sz="1600" dirty="0">
                <a:latin typeface="Fixel Display Regula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«Рыбарь», </a:t>
            </a:r>
            <a:r>
              <a:rPr lang="en-US" sz="1600" dirty="0">
                <a:latin typeface="Fixel Display Regula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en-US" sz="1600" dirty="0" err="1">
                <a:latin typeface="Fixel Display Regula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Beregini</a:t>
            </a:r>
            <a:r>
              <a:rPr lang="en-US" sz="1600" dirty="0">
                <a:latin typeface="Fixel Display Regula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uk-UA" sz="1600" dirty="0">
                <a:latin typeface="Fixel Display Regula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>
                <a:latin typeface="Fixel Display Regula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en-US" sz="1600" dirty="0" err="1">
                <a:latin typeface="Fixel Display Regula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verkhovna_rada_ua</a:t>
            </a:r>
            <a:r>
              <a:rPr lang="en-US" sz="1600" dirty="0">
                <a:latin typeface="Fixel Display Regula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uk-UA" sz="1600" dirty="0">
                <a:latin typeface="Fixel Display Regula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>
                <a:latin typeface="Fixel Display Regula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@</a:t>
            </a:r>
            <a:r>
              <a:rPr lang="ru-RU" sz="1600" dirty="0">
                <a:latin typeface="Fixel Display Regula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svabra1288, </a:t>
            </a:r>
            <a:r>
              <a:rPr lang="en-US" sz="1600" dirty="0">
                <a:latin typeface="Fixel Display Regula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@</a:t>
            </a:r>
            <a:r>
              <a:rPr lang="ru-RU" sz="1600" dirty="0">
                <a:latin typeface="Fixel Display Regula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boomsclay, </a:t>
            </a:r>
            <a:r>
              <a:rPr lang="en-US" sz="1600" dirty="0">
                <a:latin typeface="Fixel Display Regula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@</a:t>
            </a:r>
            <a:r>
              <a:rPr lang="ru-RU" sz="1600" dirty="0">
                <a:latin typeface="Fixel Display Regula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divan_war, </a:t>
            </a:r>
            <a:r>
              <a:rPr lang="en-US" sz="1600" dirty="0">
                <a:latin typeface="Fixel Display Regula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@</a:t>
            </a:r>
            <a:r>
              <a:rPr lang="ru-RU" sz="1600" dirty="0">
                <a:latin typeface="Fixel Display Regula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dvinskyclub, </a:t>
            </a:r>
            <a:r>
              <a:rPr lang="en-US" sz="1600" dirty="0">
                <a:latin typeface="Fixel Display Regula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@</a:t>
            </a:r>
            <a:r>
              <a:rPr lang="ru-RU" sz="1600" dirty="0">
                <a:latin typeface="Fixel Display Regula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kharkov_pereklichka, </a:t>
            </a:r>
            <a:r>
              <a:rPr lang="en-US" sz="1600" dirty="0">
                <a:latin typeface="Fixel Display Regula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@</a:t>
            </a:r>
            <a:r>
              <a:rPr lang="ru-RU" sz="1600" dirty="0">
                <a:latin typeface="Fixel Display Regula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sector_shpir, </a:t>
            </a:r>
            <a:r>
              <a:rPr lang="en-US" sz="1600" dirty="0">
                <a:latin typeface="Fixel Display Regula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@</a:t>
            </a:r>
            <a:r>
              <a:rPr lang="ru-RU" sz="1600" dirty="0" err="1">
                <a:latin typeface="Fixel Display Regula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ukraine_voina_news</a:t>
            </a:r>
            <a:endParaRPr lang="uk-UA" sz="1600" dirty="0">
              <a:latin typeface="Fixel Display Regular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>
            <a:extLst>
              <a:ext uri="{FF2B5EF4-FFF2-40B4-BE49-F238E27FC236}">
                <a16:creationId xmlns:a16="http://schemas.microsoft.com/office/drawing/2014/main" id="{FAFA46FA-265E-93E6-FBB7-7E0F435569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81" r="5622"/>
          <a:stretch/>
        </p:blipFill>
        <p:spPr>
          <a:xfrm>
            <a:off x="9161939" y="4572532"/>
            <a:ext cx="2134250" cy="648000"/>
          </a:xfrm>
          <a:prstGeom prst="rect">
            <a:avLst/>
          </a:prstGeom>
          <a:effectLst>
            <a:glow rad="581552">
              <a:schemeClr val="accent4">
                <a:satMod val="175000"/>
                <a:alpha val="5729"/>
              </a:schemeClr>
            </a:glo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2CC5CA-8E3B-C54C-7943-28BC1EBEBD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79" t="10668" r="8361" b="8848"/>
          <a:stretch/>
        </p:blipFill>
        <p:spPr>
          <a:xfrm>
            <a:off x="9161939" y="5485765"/>
            <a:ext cx="2134251" cy="648000"/>
          </a:xfrm>
          <a:prstGeom prst="rect">
            <a:avLst/>
          </a:prstGeom>
          <a:effectLst>
            <a:glow rad="581552">
              <a:schemeClr val="accent4">
                <a:satMod val="175000"/>
                <a:alpha val="5729"/>
              </a:schemeClr>
            </a:glow>
          </a:effec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E418A10D-AF6E-A8B0-8DB5-F6CA19DA12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4256"/>
          <a:stretch/>
        </p:blipFill>
        <p:spPr>
          <a:xfrm>
            <a:off x="6749124" y="5485765"/>
            <a:ext cx="2134249" cy="648000"/>
          </a:xfrm>
          <a:prstGeom prst="rect">
            <a:avLst/>
          </a:prstGeom>
          <a:effectLst>
            <a:glow rad="581552">
              <a:schemeClr val="accent4">
                <a:satMod val="175000"/>
                <a:alpha val="5729"/>
              </a:schemeClr>
            </a:glo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7133ABF-30C6-35DF-FF80-89F41643A283}"/>
              </a:ext>
            </a:extLst>
          </p:cNvPr>
          <p:cNvSpPr txBox="1"/>
          <p:nvPr/>
        </p:nvSpPr>
        <p:spPr>
          <a:xfrm>
            <a:off x="996548" y="4730576"/>
            <a:ext cx="4971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UA"/>
            </a:defPPr>
            <a:lvl1pPr>
              <a:defRPr sz="1200">
                <a:solidFill>
                  <a:schemeClr val="bg1"/>
                </a:solidFill>
                <a:latin typeface="e-Ukraine UltraLight" pitchFamily="2" charset="0"/>
              </a:defRPr>
            </a:lvl1pPr>
          </a:lstStyle>
          <a:p>
            <a:r>
              <a:rPr lang="ru-RU" sz="1600" b="1" dirty="0">
                <a:solidFill>
                  <a:schemeClr val="tx1"/>
                </a:solidFill>
                <a:latin typeface="Fixel Display Bold" pitchFamily="2" charset="0"/>
              </a:rPr>
              <a:t>Instagram</a:t>
            </a:r>
            <a:r>
              <a:rPr lang="ru-RU" sz="1600" dirty="0">
                <a:solidFill>
                  <a:srgbClr val="353341"/>
                </a:solidFill>
                <a:latin typeface="Fixel Display Medium" pitchFamily="2" charset="0"/>
              </a:rPr>
              <a:t> </a:t>
            </a:r>
            <a:r>
              <a:rPr lang="ru-RU" sz="1600" dirty="0">
                <a:latin typeface="Fixel Display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заблоковано та видалено акаунти: </a:t>
            </a:r>
            <a:r>
              <a:rPr lang="uk-UA" sz="1600" dirty="0">
                <a:latin typeface="Fixel Display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Соловйова, Ємельяненко, Крайт, </a:t>
            </a:r>
            <a:r>
              <a:rPr lang="en-US" sz="1600" dirty="0">
                <a:latin typeface="Fixel Display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@mamashvetka2</a:t>
            </a:r>
            <a:r>
              <a:rPr lang="uk-UA" sz="1600" dirty="0">
                <a:latin typeface="Fixel Display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>
                <a:latin typeface="Fixel Display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@konstantin_sarkisyan</a:t>
            </a:r>
            <a:endParaRPr lang="uk-UA" sz="1600" dirty="0">
              <a:latin typeface="Fixel Display Medium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 descr="Изображение выглядит как Шрифт, логотип, График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836B0C3A-936B-EDF6-1DBB-E83A608947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257" y="5948922"/>
            <a:ext cx="1273084" cy="31856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CCF30F4-307E-DC53-DA72-E2C8F8A2F268}"/>
              </a:ext>
            </a:extLst>
          </p:cNvPr>
          <p:cNvSpPr txBox="1"/>
          <p:nvPr/>
        </p:nvSpPr>
        <p:spPr>
          <a:xfrm>
            <a:off x="988667" y="-195637"/>
            <a:ext cx="9173379" cy="1625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uk-UA" sz="4800" b="1" dirty="0">
                <a:solidFill>
                  <a:schemeClr val="bg1"/>
                </a:solidFill>
                <a:latin typeface="Ultramono Wide Black" panose="02000309000000000000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Наші </a:t>
            </a:r>
            <a:r>
              <a:rPr lang="uk-UA" sz="4800" b="1" dirty="0">
                <a:solidFill>
                  <a:srgbClr val="FBEA4E"/>
                </a:solidFill>
                <a:latin typeface="Ultramono Wide Black" panose="02000309000000000000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результати</a:t>
            </a:r>
            <a:endParaRPr lang="uk-UA" sz="4800" b="1" dirty="0">
              <a:solidFill>
                <a:srgbClr val="FBEA4E"/>
              </a:solidFill>
              <a:effectLst/>
              <a:latin typeface="Ultramono Wide Black" panose="02000309000000000000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72D67D0E-F33C-1B7D-D33B-BE9A7E5A6C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2745"/>
          <a:stretch/>
        </p:blipFill>
        <p:spPr>
          <a:xfrm>
            <a:off x="6743548" y="4603124"/>
            <a:ext cx="2145399" cy="648000"/>
          </a:xfrm>
          <a:prstGeom prst="rect">
            <a:avLst/>
          </a:prstGeom>
          <a:effectLst>
            <a:glow rad="581552">
              <a:schemeClr val="accent4">
                <a:satMod val="175000"/>
                <a:alpha val="5729"/>
              </a:schemeClr>
            </a:glo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49FDBCD-FECA-8C14-6817-DA9C9CFC0049}"/>
              </a:ext>
            </a:extLst>
          </p:cNvPr>
          <p:cNvSpPr txBox="1"/>
          <p:nvPr/>
        </p:nvSpPr>
        <p:spPr>
          <a:xfrm>
            <a:off x="7537317" y="3331457"/>
            <a:ext cx="377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chemeClr val="bg1"/>
                </a:solidFill>
                <a:latin typeface="Fixel Display Medium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Найбільше заблокованих ресурсів – 26 тисяч</a:t>
            </a:r>
            <a:endParaRPr lang="ru-UA" sz="2000" dirty="0">
              <a:solidFill>
                <a:schemeClr val="bg1"/>
              </a:solidFill>
              <a:latin typeface="Fixel Display Medium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ADECA072-8831-928D-B8D8-A6B58409D6C3}"/>
              </a:ext>
            </a:extLst>
          </p:cNvPr>
          <p:cNvSpPr/>
          <p:nvPr/>
        </p:nvSpPr>
        <p:spPr>
          <a:xfrm>
            <a:off x="7423767" y="3206282"/>
            <a:ext cx="3575924" cy="949379"/>
          </a:xfrm>
          <a:prstGeom prst="roundRect">
            <a:avLst/>
          </a:prstGeom>
          <a:noFill/>
          <a:ln w="6350">
            <a:solidFill>
              <a:srgbClr val="FFE744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679242"/>
                      <a:gd name="connsiteY0" fmla="*/ 173124 h 1038726"/>
                      <a:gd name="connsiteX1" fmla="*/ 173124 w 4679242"/>
                      <a:gd name="connsiteY1" fmla="*/ 0 h 1038726"/>
                      <a:gd name="connsiteX2" fmla="*/ 801408 w 4679242"/>
                      <a:gd name="connsiteY2" fmla="*/ 0 h 1038726"/>
                      <a:gd name="connsiteX3" fmla="*/ 1299702 w 4679242"/>
                      <a:gd name="connsiteY3" fmla="*/ 0 h 1038726"/>
                      <a:gd name="connsiteX4" fmla="*/ 1754667 w 4679242"/>
                      <a:gd name="connsiteY4" fmla="*/ 0 h 1038726"/>
                      <a:gd name="connsiteX5" fmla="*/ 2339621 w 4679242"/>
                      <a:gd name="connsiteY5" fmla="*/ 0 h 1038726"/>
                      <a:gd name="connsiteX6" fmla="*/ 2837915 w 4679242"/>
                      <a:gd name="connsiteY6" fmla="*/ 0 h 1038726"/>
                      <a:gd name="connsiteX7" fmla="*/ 3466199 w 4679242"/>
                      <a:gd name="connsiteY7" fmla="*/ 0 h 1038726"/>
                      <a:gd name="connsiteX8" fmla="*/ 3921164 w 4679242"/>
                      <a:gd name="connsiteY8" fmla="*/ 0 h 1038726"/>
                      <a:gd name="connsiteX9" fmla="*/ 4506118 w 4679242"/>
                      <a:gd name="connsiteY9" fmla="*/ 0 h 1038726"/>
                      <a:gd name="connsiteX10" fmla="*/ 4679242 w 4679242"/>
                      <a:gd name="connsiteY10" fmla="*/ 173124 h 1038726"/>
                      <a:gd name="connsiteX11" fmla="*/ 4679242 w 4679242"/>
                      <a:gd name="connsiteY11" fmla="*/ 519363 h 1038726"/>
                      <a:gd name="connsiteX12" fmla="*/ 4679242 w 4679242"/>
                      <a:gd name="connsiteY12" fmla="*/ 865602 h 1038726"/>
                      <a:gd name="connsiteX13" fmla="*/ 4506118 w 4679242"/>
                      <a:gd name="connsiteY13" fmla="*/ 1038726 h 1038726"/>
                      <a:gd name="connsiteX14" fmla="*/ 3964494 w 4679242"/>
                      <a:gd name="connsiteY14" fmla="*/ 1038726 h 1038726"/>
                      <a:gd name="connsiteX15" fmla="*/ 3422870 w 4679242"/>
                      <a:gd name="connsiteY15" fmla="*/ 1038726 h 1038726"/>
                      <a:gd name="connsiteX16" fmla="*/ 2794585 w 4679242"/>
                      <a:gd name="connsiteY16" fmla="*/ 1038726 h 1038726"/>
                      <a:gd name="connsiteX17" fmla="*/ 2252961 w 4679242"/>
                      <a:gd name="connsiteY17" fmla="*/ 1038726 h 1038726"/>
                      <a:gd name="connsiteX18" fmla="*/ 1841327 w 4679242"/>
                      <a:gd name="connsiteY18" fmla="*/ 1038726 h 1038726"/>
                      <a:gd name="connsiteX19" fmla="*/ 1386362 w 4679242"/>
                      <a:gd name="connsiteY19" fmla="*/ 1038726 h 1038726"/>
                      <a:gd name="connsiteX20" fmla="*/ 758078 w 4679242"/>
                      <a:gd name="connsiteY20" fmla="*/ 1038726 h 1038726"/>
                      <a:gd name="connsiteX21" fmla="*/ 173124 w 4679242"/>
                      <a:gd name="connsiteY21" fmla="*/ 1038726 h 1038726"/>
                      <a:gd name="connsiteX22" fmla="*/ 0 w 4679242"/>
                      <a:gd name="connsiteY22" fmla="*/ 865602 h 1038726"/>
                      <a:gd name="connsiteX23" fmla="*/ 0 w 4679242"/>
                      <a:gd name="connsiteY23" fmla="*/ 512438 h 1038726"/>
                      <a:gd name="connsiteX24" fmla="*/ 0 w 4679242"/>
                      <a:gd name="connsiteY24" fmla="*/ 173124 h 1038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679242" h="1038726" extrusionOk="0">
                        <a:moveTo>
                          <a:pt x="0" y="173124"/>
                        </a:moveTo>
                        <a:cubicBezTo>
                          <a:pt x="-14038" y="68851"/>
                          <a:pt x="60080" y="6542"/>
                          <a:pt x="173124" y="0"/>
                        </a:cubicBezTo>
                        <a:cubicBezTo>
                          <a:pt x="300723" y="-67517"/>
                          <a:pt x="660570" y="19347"/>
                          <a:pt x="801408" y="0"/>
                        </a:cubicBezTo>
                        <a:cubicBezTo>
                          <a:pt x="942246" y="-19347"/>
                          <a:pt x="1111244" y="40225"/>
                          <a:pt x="1299702" y="0"/>
                        </a:cubicBezTo>
                        <a:cubicBezTo>
                          <a:pt x="1488160" y="-40225"/>
                          <a:pt x="1570739" y="321"/>
                          <a:pt x="1754667" y="0"/>
                        </a:cubicBezTo>
                        <a:cubicBezTo>
                          <a:pt x="1938596" y="-321"/>
                          <a:pt x="2056443" y="42300"/>
                          <a:pt x="2339621" y="0"/>
                        </a:cubicBezTo>
                        <a:cubicBezTo>
                          <a:pt x="2622799" y="-42300"/>
                          <a:pt x="2696955" y="59071"/>
                          <a:pt x="2837915" y="0"/>
                        </a:cubicBezTo>
                        <a:cubicBezTo>
                          <a:pt x="2978875" y="-59071"/>
                          <a:pt x="3326962" y="33413"/>
                          <a:pt x="3466199" y="0"/>
                        </a:cubicBezTo>
                        <a:cubicBezTo>
                          <a:pt x="3605436" y="-33413"/>
                          <a:pt x="3710006" y="44300"/>
                          <a:pt x="3921164" y="0"/>
                        </a:cubicBezTo>
                        <a:cubicBezTo>
                          <a:pt x="4132322" y="-44300"/>
                          <a:pt x="4321399" y="11037"/>
                          <a:pt x="4506118" y="0"/>
                        </a:cubicBezTo>
                        <a:cubicBezTo>
                          <a:pt x="4624930" y="5578"/>
                          <a:pt x="4660730" y="74516"/>
                          <a:pt x="4679242" y="173124"/>
                        </a:cubicBezTo>
                        <a:cubicBezTo>
                          <a:pt x="4691209" y="338605"/>
                          <a:pt x="4669720" y="413927"/>
                          <a:pt x="4679242" y="519363"/>
                        </a:cubicBezTo>
                        <a:cubicBezTo>
                          <a:pt x="4688764" y="624799"/>
                          <a:pt x="4664031" y="718132"/>
                          <a:pt x="4679242" y="865602"/>
                        </a:cubicBezTo>
                        <a:cubicBezTo>
                          <a:pt x="4689404" y="973664"/>
                          <a:pt x="4617059" y="1025306"/>
                          <a:pt x="4506118" y="1038726"/>
                        </a:cubicBezTo>
                        <a:cubicBezTo>
                          <a:pt x="4371570" y="1095711"/>
                          <a:pt x="4188649" y="998662"/>
                          <a:pt x="3964494" y="1038726"/>
                        </a:cubicBezTo>
                        <a:cubicBezTo>
                          <a:pt x="3740339" y="1078790"/>
                          <a:pt x="3586970" y="997092"/>
                          <a:pt x="3422870" y="1038726"/>
                        </a:cubicBezTo>
                        <a:cubicBezTo>
                          <a:pt x="3258770" y="1080360"/>
                          <a:pt x="3005400" y="1031884"/>
                          <a:pt x="2794585" y="1038726"/>
                        </a:cubicBezTo>
                        <a:cubicBezTo>
                          <a:pt x="2583771" y="1045568"/>
                          <a:pt x="2416869" y="977160"/>
                          <a:pt x="2252961" y="1038726"/>
                        </a:cubicBezTo>
                        <a:cubicBezTo>
                          <a:pt x="2089053" y="1100292"/>
                          <a:pt x="1983544" y="1003979"/>
                          <a:pt x="1841327" y="1038726"/>
                        </a:cubicBezTo>
                        <a:cubicBezTo>
                          <a:pt x="1699110" y="1073473"/>
                          <a:pt x="1551800" y="1006817"/>
                          <a:pt x="1386362" y="1038726"/>
                        </a:cubicBezTo>
                        <a:cubicBezTo>
                          <a:pt x="1220925" y="1070635"/>
                          <a:pt x="1026153" y="991720"/>
                          <a:pt x="758078" y="1038726"/>
                        </a:cubicBezTo>
                        <a:cubicBezTo>
                          <a:pt x="490003" y="1085732"/>
                          <a:pt x="390551" y="1029058"/>
                          <a:pt x="173124" y="1038726"/>
                        </a:cubicBezTo>
                        <a:cubicBezTo>
                          <a:pt x="80858" y="1045354"/>
                          <a:pt x="-23119" y="973408"/>
                          <a:pt x="0" y="865602"/>
                        </a:cubicBezTo>
                        <a:cubicBezTo>
                          <a:pt x="-39004" y="706368"/>
                          <a:pt x="13366" y="624129"/>
                          <a:pt x="0" y="512438"/>
                        </a:cubicBezTo>
                        <a:cubicBezTo>
                          <a:pt x="-13366" y="400747"/>
                          <a:pt x="18855" y="270948"/>
                          <a:pt x="0" y="17312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 rad="750767">
              <a:schemeClr val="accent4">
                <a:satMod val="175000"/>
                <a:alpha val="3006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0" name="Рисунок 29" descr="Изображение выглядит как линия, Графика, треугольник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6B4C151A-6FBE-5E78-4987-CE1C73BCCF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6516" y="2704079"/>
            <a:ext cx="559553" cy="62737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04FCF5-64E7-F8E9-4F51-17F9103313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19148">
            <a:off x="5243590" y="5409461"/>
            <a:ext cx="910609" cy="10640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9DC1BD-72BB-79B6-75CE-3EB82D284A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938955">
            <a:off x="6048691" y="6195069"/>
            <a:ext cx="432315" cy="50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98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693</Words>
  <Application>Microsoft Office PowerPoint</Application>
  <PresentationFormat>Широкий екран</PresentationFormat>
  <Paragraphs>98</Paragraphs>
  <Slides>14</Slides>
  <Notes>7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14</vt:i4>
      </vt:variant>
    </vt:vector>
  </HeadingPairs>
  <TitlesOfParts>
    <vt:vector size="28" baseType="lpstr">
      <vt:lpstr>Arial</vt:lpstr>
      <vt:lpstr>Calibri</vt:lpstr>
      <vt:lpstr>Calibri Light</vt:lpstr>
      <vt:lpstr>Courier New</vt:lpstr>
      <vt:lpstr>Fixel Display Bold</vt:lpstr>
      <vt:lpstr>Fixel Display Medium</vt:lpstr>
      <vt:lpstr>Fixel Display Regular</vt:lpstr>
      <vt:lpstr>Fixel Display Semi Bold</vt:lpstr>
      <vt:lpstr>Helvetica Neue</vt:lpstr>
      <vt:lpstr>Raleway</vt:lpstr>
      <vt:lpstr>Times New Roman</vt:lpstr>
      <vt:lpstr>Ultramono Wide Black</vt:lpstr>
      <vt:lpstr>Ultramono Wide Bold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</dc:creator>
  <cp:lastModifiedBy>1</cp:lastModifiedBy>
  <cp:revision>18</cp:revision>
  <dcterms:modified xsi:type="dcterms:W3CDTF">2024-01-31T17:47:14Z</dcterms:modified>
</cp:coreProperties>
</file>