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2C4EF7-2745-44CB-8C34-DA1262EEEC26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D492A34-24A2-426A-960C-6496887F9062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01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4EF7-2745-44CB-8C34-DA1262EEEC26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2A34-24A2-426A-960C-6496887F90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852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4EF7-2745-44CB-8C34-DA1262EEEC26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2A34-24A2-426A-960C-6496887F9062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824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4EF7-2745-44CB-8C34-DA1262EEEC26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2A34-24A2-426A-960C-6496887F9062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873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4EF7-2745-44CB-8C34-DA1262EEEC26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2A34-24A2-426A-960C-6496887F90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0387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4EF7-2745-44CB-8C34-DA1262EEEC26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2A34-24A2-426A-960C-6496887F9062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47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4EF7-2745-44CB-8C34-DA1262EEEC26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2A34-24A2-426A-960C-6496887F9062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218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4EF7-2745-44CB-8C34-DA1262EEEC26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2A34-24A2-426A-960C-6496887F9062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742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4EF7-2745-44CB-8C34-DA1262EEEC26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2A34-24A2-426A-960C-6496887F9062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98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4EF7-2745-44CB-8C34-DA1262EEEC26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2A34-24A2-426A-960C-6496887F90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913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4EF7-2745-44CB-8C34-DA1262EEEC26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2A34-24A2-426A-960C-6496887F9062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57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4EF7-2745-44CB-8C34-DA1262EEEC26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2A34-24A2-426A-960C-6496887F90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632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4EF7-2745-44CB-8C34-DA1262EEEC26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2A34-24A2-426A-960C-6496887F9062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17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4EF7-2745-44CB-8C34-DA1262EEEC26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2A34-24A2-426A-960C-6496887F9062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87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4EF7-2745-44CB-8C34-DA1262EEEC26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2A34-24A2-426A-960C-6496887F90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76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4EF7-2745-44CB-8C34-DA1262EEEC26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2A34-24A2-426A-960C-6496887F9062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3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4EF7-2745-44CB-8C34-DA1262EEEC26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2A34-24A2-426A-960C-6496887F90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2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2C4EF7-2745-44CB-8C34-DA1262EEEC26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492A34-24A2-426A-960C-6496887F90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761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AE09B-6CD1-4587-B2A1-8948FC8E4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440" y="1381760"/>
            <a:ext cx="11155680" cy="1818644"/>
          </a:xfrm>
        </p:spPr>
        <p:txBody>
          <a:bodyPr/>
          <a:lstStyle/>
          <a:p>
            <a:br>
              <a:rPr lang="uk-UA" dirty="0"/>
            </a:br>
            <a:br>
              <a:rPr lang="uk-UA" dirty="0"/>
            </a:br>
            <a:r>
              <a:rPr lang="uk-UA" b="1" dirty="0"/>
              <a:t>Люди з досвідом війни.</a:t>
            </a:r>
            <a:br>
              <a:rPr lang="uk-UA" b="1" dirty="0"/>
            </a:br>
            <a:r>
              <a:rPr lang="uk-UA" b="1" dirty="0"/>
              <a:t> Гідність. Взаємодія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FF37A8-8F94-48E9-A554-3F450F804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272" y="4429184"/>
            <a:ext cx="2341499" cy="630491"/>
          </a:xfrm>
        </p:spPr>
        <p:txBody>
          <a:bodyPr>
            <a:normAutofit fontScale="77500" lnSpcReduction="20000"/>
          </a:bodyPr>
          <a:lstStyle/>
          <a:p>
            <a:endParaRPr lang="uk-UA" sz="5400" dirty="0"/>
          </a:p>
        </p:txBody>
      </p:sp>
      <p:pic>
        <p:nvPicPr>
          <p:cNvPr id="1026" name="Picture 2" descr="Етичне спілкування з маломобільними ветеранами - Veteran Hub">
            <a:extLst>
              <a:ext uri="{FF2B5EF4-FFF2-40B4-BE49-F238E27FC236}">
                <a16:creationId xmlns:a16="http://schemas.microsoft.com/office/drawing/2014/main" id="{25414CDC-DB9E-49AE-85FE-D27A9BFD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855720"/>
            <a:ext cx="48768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Етика спілкування з ветеранами: поради експертки – АрміяInform">
            <a:extLst>
              <a:ext uri="{FF2B5EF4-FFF2-40B4-BE49-F238E27FC236}">
                <a16:creationId xmlns:a16="http://schemas.microsoft.com/office/drawing/2014/main" id="{EC4EA39B-1D34-462F-851E-A837D66FB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2" y="3657597"/>
            <a:ext cx="4655929" cy="3105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7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1073D-4ECB-42AE-AA42-4DE0D7D1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40081"/>
            <a:ext cx="9601196" cy="985520"/>
          </a:xfrm>
        </p:spPr>
        <p:txBody>
          <a:bodyPr/>
          <a:lstStyle/>
          <a:p>
            <a:r>
              <a:rPr lang="uk-UA" b="1" dirty="0"/>
              <a:t>Проблеми ветеранів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5B55E2F4-9658-4C5D-84E4-80E9678B7F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/>
          <a:stretch/>
        </p:blipFill>
        <p:spPr>
          <a:xfrm>
            <a:off x="817881" y="1625601"/>
            <a:ext cx="8691879" cy="4683759"/>
          </a:xfrm>
          <a:prstGeom prst="rect">
            <a:avLst/>
          </a:prstGeom>
        </p:spPr>
      </p:pic>
      <p:pic>
        <p:nvPicPr>
          <p:cNvPr id="2054" name="Picture 6" descr="Як реагувати на військових та ветеранів та що має містити small talk з  ними: базові правила">
            <a:extLst>
              <a:ext uri="{FF2B5EF4-FFF2-40B4-BE49-F238E27FC236}">
                <a16:creationId xmlns:a16="http://schemas.microsoft.com/office/drawing/2014/main" id="{5A1B8DF5-A494-4637-8D33-548F6C2813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160" y="3931920"/>
            <a:ext cx="4023360" cy="2285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6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80EF0-DE92-4EB1-97A5-8CA86A36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16559"/>
            <a:ext cx="9601196" cy="965201"/>
          </a:xfrm>
        </p:spPr>
        <p:txBody>
          <a:bodyPr/>
          <a:lstStyle/>
          <a:p>
            <a:r>
              <a:rPr lang="uk-UA" dirty="0"/>
              <a:t>Правила спілкування з ветеранами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6EA50-18EE-49C7-B1E2-369C93E4D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381760"/>
            <a:ext cx="10525760" cy="48158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/>
              <a:t>Демонструйте дружню поведінку, спілкуйтесь звично.</a:t>
            </a:r>
          </a:p>
          <a:p>
            <a:pPr lvl="0" fontAlgn="base"/>
            <a:r>
              <a:rPr lang="uk-UA" dirty="0"/>
              <a:t>Уникайте дискусій на чутливі теми. А саме: війна, політика, справедливість та несправедливість, провина. Безпечні теми: їжа, побут, життя до війни, хобі.</a:t>
            </a:r>
          </a:p>
          <a:p>
            <a:pPr lvl="0" fontAlgn="base"/>
            <a:r>
              <a:rPr lang="uk-UA" dirty="0"/>
              <a:t>Не треба запитувати про те, що людина робила, де була, що бачила на війні. Інколи вона не може або не хоче розповідати.</a:t>
            </a:r>
          </a:p>
          <a:p>
            <a:pPr lvl="0" fontAlgn="base"/>
            <a:r>
              <a:rPr lang="uk-UA" dirty="0"/>
              <a:t>«Ні» жалощам та сльозам.</a:t>
            </a:r>
          </a:p>
          <a:p>
            <a:pPr lvl="0"/>
            <a:r>
              <a:rPr lang="uk-UA" dirty="0"/>
              <a:t>Якщо ветеран — ваша близька людина, не «оберігайте від турбот».</a:t>
            </a:r>
          </a:p>
          <a:p>
            <a:r>
              <a:rPr lang="uk-UA" dirty="0"/>
              <a:t>Залучайте до спільної справи, уточнюйте очікування.</a:t>
            </a:r>
          </a:p>
          <a:p>
            <a:pPr lvl="0"/>
            <a:r>
              <a:rPr lang="uk-UA" dirty="0"/>
              <a:t>Якщо ви хочете подякувати незнайомій людині (ветерану чи </a:t>
            </a:r>
            <a:r>
              <a:rPr lang="uk-UA" dirty="0" err="1"/>
              <a:t>ветеранці</a:t>
            </a:r>
            <a:r>
              <a:rPr lang="uk-UA" dirty="0"/>
              <a:t>) — зробіть це поглядом, посмішкою, прикладанням руки до серця. Не уникайте зорового контакту, не відвертайтеся: жести вдячності та слова, що покажуть вашу шану до військового, будуть дуже цінними і потрібними 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281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D8FE7-E0A2-48F5-A564-10D9AC61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01041"/>
            <a:ext cx="9601196" cy="599440"/>
          </a:xfrm>
        </p:spPr>
        <p:txBody>
          <a:bodyPr>
            <a:normAutofit fontScale="90000"/>
          </a:bodyPr>
          <a:lstStyle/>
          <a:p>
            <a:r>
              <a:rPr lang="uk-UA" dirty="0"/>
              <a:t>Правила спілкування з ветеранами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C2F159-7260-4C79-8C85-14CD485C6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442719"/>
            <a:ext cx="10728960" cy="5567681"/>
          </a:xfrm>
        </p:spPr>
        <p:txBody>
          <a:bodyPr>
            <a:normAutofit fontScale="325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uk-UA" sz="5500" dirty="0"/>
              <a:t>8. Варто бути обережними в жестикуляції. Ветерани  /  </a:t>
            </a:r>
            <a:r>
              <a:rPr lang="uk-UA" sz="5500" dirty="0" err="1"/>
              <a:t>ветеранки</a:t>
            </a:r>
            <a:r>
              <a:rPr lang="uk-UA" sz="5500" dirty="0"/>
              <a:t> на рівні інстинктів пильнують руки, тому що людина може бути озброєна. Не варто різко і без попередження наближатися, важливо не робити цього зі спини.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uk-UA" sz="5500" dirty="0"/>
              <a:t>9. Щодо обіймів, то варто запитати, чи можна це зробити. Те ж стосується і бажання чимось пригостити.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uk-UA" sz="5500" dirty="0"/>
              <a:t>10. Слід поважати особисті кордони. Крики, сплески, несподівані звуки — при спілкуванні бажано про них попередити. Реакції на наші дії можуть бути різні, тому що у людей різний досвід.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uk-UA" sz="5500" dirty="0"/>
              <a:t>11. Не варто розділяти військових на поранених і здорових. Обидві групи однаково варті поваги/уваги. Ті, хто уберігся від травм, продовжує нести службу та захищати нас з вами.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uk-UA" sz="5500" dirty="0"/>
              <a:t>12. Якщо військовий з травмою. Скоса краще не поглядати, а відверто запитати, як людина отримала цю травму, якщо звичайно вона не проти поділитися цим.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uk-UA" sz="5500" dirty="0"/>
              <a:t>13. Діти можуть дивитися і запитувати що це (протез) і як ним користуватися. Якщо це не викликає дискомфорту у військового.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uk-UA" sz="5500" dirty="0"/>
              <a:t>14. Існують невидимі травми. Тому в разі «незвичного» поводження людини не варто реагувати агресивно і засуджувати, тицяти пальцями і перешіптуватися. Можна запитати чи потрібна допомога.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355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2088E-CF2F-4AD3-A763-316FA0FF6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Про що не варто говорити з ветераном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75D718-FAF4-4C7F-82C1-C2BCF6A94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91360"/>
            <a:ext cx="9601196" cy="388450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uk-UA" sz="3600" dirty="0"/>
              <a:t>Ти вбивав (-ла)?</a:t>
            </a:r>
          </a:p>
          <a:p>
            <a:pPr lvl="0"/>
            <a:r>
              <a:rPr lang="uk-UA" sz="3600" dirty="0"/>
              <a:t>Ти бачив (-ла) відірвані частини тіла?</a:t>
            </a:r>
          </a:p>
          <a:p>
            <a:pPr lvl="0"/>
            <a:r>
              <a:rPr lang="uk-UA" sz="3600" dirty="0"/>
              <a:t>Ми ж вас туди не посилали.</a:t>
            </a:r>
          </a:p>
          <a:p>
            <a:pPr lvl="0"/>
            <a:r>
              <a:rPr lang="uk-UA" sz="3600" dirty="0"/>
              <a:t>Для чого ж ти пішов на війну?</a:t>
            </a:r>
          </a:p>
          <a:p>
            <a:pPr lvl="0"/>
            <a:r>
              <a:rPr lang="uk-UA" sz="3600" dirty="0"/>
              <a:t>Коли закінчиться війна?</a:t>
            </a:r>
          </a:p>
          <a:p>
            <a:pPr lvl="0"/>
            <a:r>
              <a:rPr lang="uk-UA" sz="3600" dirty="0"/>
              <a:t>Ми переможемо?</a:t>
            </a:r>
          </a:p>
          <a:p>
            <a:pPr lvl="0"/>
            <a:r>
              <a:rPr lang="uk-UA" sz="3600" dirty="0"/>
              <a:t>Бідненький, мені тебе так шкода!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715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8CBF-D70D-4AD3-8B3E-F73224D6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19" y="741681"/>
            <a:ext cx="10114278" cy="71119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r>
              <a:rPr lang="uk-UA" sz="4000" b="1" dirty="0"/>
              <a:t>Як спілкуватися з дітьми, чиї батьки загинули на війні</a:t>
            </a:r>
            <a:endParaRPr lang="uk-UA" sz="40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E2EE8E-F88A-4F9B-A13D-1ACA5C2B8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49119"/>
            <a:ext cx="9601196" cy="4026748"/>
          </a:xfrm>
        </p:spPr>
        <p:txBody>
          <a:bodyPr/>
          <a:lstStyle/>
          <a:p>
            <a:r>
              <a:rPr lang="uk-UA" b="1" dirty="0"/>
              <a:t>Щоденні тригери втрати</a:t>
            </a:r>
            <a:endParaRPr lang="uk-UA" dirty="0"/>
          </a:p>
          <a:p>
            <a:r>
              <a:rPr lang="uk-UA" b="1" dirty="0"/>
              <a:t>Неприйняття з боку однокласників</a:t>
            </a:r>
          </a:p>
          <a:p>
            <a:r>
              <a:rPr lang="uk-UA" b="1" dirty="0"/>
              <a:t>Емоційні вибухи</a:t>
            </a:r>
          </a:p>
          <a:p>
            <a:r>
              <a:rPr lang="uk-UA" b="1" dirty="0"/>
              <a:t>Мовчазний біль і уникання теми втрати</a:t>
            </a:r>
            <a:endParaRPr lang="uk-UA" dirty="0"/>
          </a:p>
          <a:p>
            <a:r>
              <a:rPr lang="uk-UA" b="1" dirty="0"/>
              <a:t>Не засмутити маму</a:t>
            </a:r>
            <a:endParaRPr lang="uk-UA" dirty="0"/>
          </a:p>
          <a:p>
            <a:r>
              <a:rPr lang="uk-UA" b="1" dirty="0"/>
              <a:t>Дитина вірить, що тато повернеться</a:t>
            </a:r>
          </a:p>
          <a:p>
            <a:r>
              <a:rPr lang="uk-UA" b="1" dirty="0"/>
              <a:t>"Це все тимчасово"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04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7CB4A-F5A0-44CE-A5D1-2363FA26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19760"/>
            <a:ext cx="9601196" cy="92456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Ключові правила спілкування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0F11A9-EBC2-4C5B-A066-A9A595F0B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48080"/>
            <a:ext cx="9601196" cy="509016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uk-UA" dirty="0"/>
              <a:t>Не змушуйте дитину говорити, якщо вона цього не хоче</a:t>
            </a:r>
          </a:p>
          <a:p>
            <a:pPr lvl="0"/>
            <a:r>
              <a:rPr lang="uk-UA" dirty="0"/>
              <a:t>Не розпитуйте деталі втрати, уникати питань на кшталт: "А як це сталося?", "Чому твій тато/мама пішли на війну?", "А як ви тепер живете без тата/мами?").</a:t>
            </a:r>
          </a:p>
          <a:p>
            <a:pPr lvl="0"/>
            <a:r>
              <a:rPr lang="uk-UA" dirty="0"/>
              <a:t>Не оцінюйте поведінку дитини, адже кожен переживає втрату по-своєму, уникайте фраз: "Чому ти не плачеш?", "Чому ти смієшся, хіба тобі не сумно?"</a:t>
            </a:r>
          </a:p>
          <a:p>
            <a:pPr lvl="0"/>
            <a:r>
              <a:rPr lang="uk-UA" dirty="0"/>
              <a:t>Будьте готові до емоційних реакцій: діти можуть плакати, проявляти агресію або демонстративну поведінку, це нормальні прояви горя.</a:t>
            </a:r>
          </a:p>
          <a:p>
            <a:pPr lvl="0"/>
            <a:r>
              <a:rPr lang="uk-UA" dirty="0"/>
              <a:t>Слухайте дитину, якщо вона ініціює розмову. Якщо дитина згадує батька чи матір, не уникайте теми, навіть якщо вона сумна.</a:t>
            </a:r>
          </a:p>
          <a:p>
            <a:pPr lvl="0"/>
            <a:r>
              <a:rPr lang="uk-UA" dirty="0"/>
              <a:t>Допомагайте у вираженні емоцій, замість оцінки допоможіть дитині озвучити її почуття: "Я бачу, тобі важко. Це нормально, що ти так себе почуваєш".</a:t>
            </a:r>
          </a:p>
          <a:p>
            <a:pPr lvl="0"/>
            <a:r>
              <a:rPr lang="uk-UA" dirty="0"/>
              <a:t>Не вигадуйте казкових пояснень, навіть маленьким дітям важливо пояснювати втрату просто і правдиво: "Тато більше не повернеться. Він помер". Фрази на кшталт: "Тато пішов на хмаринку" дитину тільки заплутають. </a:t>
            </a:r>
          </a:p>
          <a:p>
            <a:pPr lvl="0"/>
            <a:r>
              <a:rPr lang="uk-UA" dirty="0"/>
              <a:t>Не виділяйте дитину серед інших. </a:t>
            </a:r>
          </a:p>
        </p:txBody>
      </p:sp>
    </p:spTree>
    <p:extLst>
      <p:ext uri="{BB962C8B-B14F-4D97-AF65-F5344CB8AC3E}">
        <p14:creationId xmlns:p14="http://schemas.microsoft.com/office/powerpoint/2010/main" val="712144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TM02900743[[fn=Природа]]</Template>
  <TotalTime>209</TotalTime>
  <Words>678</Words>
  <Application>Microsoft Office PowerPoint</Application>
  <PresentationFormat>Широкий екран</PresentationFormat>
  <Paragraphs>44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Природа</vt:lpstr>
      <vt:lpstr>  Люди з досвідом війни.  Гідність. Взаємодія</vt:lpstr>
      <vt:lpstr>Проблеми ветеранів</vt:lpstr>
      <vt:lpstr>Правила спілкування з ветеранами</vt:lpstr>
      <vt:lpstr>Правила спілкування з ветеранами</vt:lpstr>
      <vt:lpstr>Про що не варто говорити з ветераном </vt:lpstr>
      <vt:lpstr> Як спілкуватися з дітьми, чиї батьки загинули на війні</vt:lpstr>
      <vt:lpstr>Ключові правила спілкування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Люди з досвідом війни.  Гідність. Взаємодія</dc:title>
  <dc:creator>Користувач</dc:creator>
  <cp:lastModifiedBy>Користувач</cp:lastModifiedBy>
  <cp:revision>11</cp:revision>
  <dcterms:created xsi:type="dcterms:W3CDTF">2025-02-28T10:39:44Z</dcterms:created>
  <dcterms:modified xsi:type="dcterms:W3CDTF">2025-03-03T07:01:16Z</dcterms:modified>
</cp:coreProperties>
</file>