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Kanit Light" charset="-34"/>
      <p:regular r:id="rId17"/>
    </p:embeddedFont>
    <p:embeddedFont>
      <p:font typeface="Calibri Light" pitchFamily="34" charset="0"/>
      <p:regular r:id="rId18"/>
      <p:italic r:id="rId19"/>
    </p:embeddedFont>
    <p:embeddedFont>
      <p:font typeface="Martel Sans" charset="0"/>
      <p:regular r:id="rId20"/>
    </p:embeddedFont>
    <p:embeddedFont>
      <p:font typeface="Martel Sans Bold" charset="0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-536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4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-4-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4-3.svg"/><Relationship Id="rId5" Type="http://schemas.openxmlformats.org/officeDocument/2006/relationships/image" Target="../media/image-4-3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-9-6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-9-1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9-4.sv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image" Target="../media/image-9-8.svg"/><Relationship Id="rId4" Type="http://schemas.openxmlformats.org/officeDocument/2006/relationships/image" Target="../media/image-9-2.sv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-10-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10-3.svg"/><Relationship Id="rId5" Type="http://schemas.openxmlformats.org/officeDocument/2006/relationships/image" Target="../media/image-10-3.svg"/><Relationship Id="rId4" Type="http://schemas.openxmlformats.org/officeDocument/2006/relationships/image" Target="../media/image20.png"/><Relationship Id="rId9" Type="http://schemas.openxmlformats.org/officeDocument/2006/relationships/image" Target="../media/image-10-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482644"/>
            <a:ext cx="5846619" cy="83406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46982" y="1154546"/>
            <a:ext cx="5083238" cy="1782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800" dirty="0">
                <a:solidFill>
                  <a:srgbClr val="FF0000"/>
                </a:solidFill>
                <a:ea typeface="Kanit Light" pitchFamily="34" charset="-122"/>
                <a:cs typeface="Kanit Light" pitchFamily="34" charset="-120"/>
              </a:rPr>
              <a:t>Увага, </a:t>
            </a:r>
            <a:endParaRPr lang="uk-UA" sz="4800" dirty="0" smtClean="0">
              <a:solidFill>
                <a:srgbClr val="FF0000"/>
              </a:solidFill>
              <a:ea typeface="Kanit Light" pitchFamily="34" charset="-122"/>
              <a:cs typeface="Kanit Light" pitchFamily="34" charset="-120"/>
            </a:endParaRPr>
          </a:p>
          <a:p>
            <a:pPr marL="0" indent="0" algn="ctr">
              <a:lnSpc>
                <a:spcPct val="104000"/>
              </a:lnSpc>
              <a:buNone/>
            </a:pPr>
            <a:r>
              <a:rPr lang="en-US" sz="4800" dirty="0" err="1" smtClean="0">
                <a:solidFill>
                  <a:srgbClr val="FF0000"/>
                </a:solidFill>
                <a:ea typeface="Kanit Light" pitchFamily="34" charset="-122"/>
                <a:cs typeface="Kanit Light" pitchFamily="34" charset="-120"/>
              </a:rPr>
              <a:t>діти</a:t>
            </a:r>
            <a:r>
              <a:rPr lang="en-US" sz="4800" dirty="0" smtClean="0">
                <a:solidFill>
                  <a:srgbClr val="FF0000"/>
                </a:solidFill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4800" dirty="0">
                <a:solidFill>
                  <a:srgbClr val="FF0000"/>
                </a:solidFill>
                <a:ea typeface="Kanit Light" pitchFamily="34" charset="-122"/>
                <a:cs typeface="Kanit Light" pitchFamily="34" charset="-120"/>
              </a:rPr>
              <a:t>на дорозі!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6216074" y="3195783"/>
            <a:ext cx="5015344" cy="821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uk-UA" sz="3200" b="1" dirty="0" smtClean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          </a:t>
            </a:r>
            <a:r>
              <a:rPr lang="en-US" sz="3200" b="1" dirty="0" err="1" smtClean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Правила</a:t>
            </a:r>
            <a:r>
              <a:rPr lang="en-US" sz="3200" b="1" dirty="0" smtClean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 </a:t>
            </a:r>
            <a:r>
              <a:rPr lang="en-US" sz="3200" b="1" dirty="0" err="1" smtClean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безпеки</a:t>
            </a:r>
            <a:r>
              <a:rPr lang="en-US" sz="3200" b="1" dirty="0" smtClean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,</a:t>
            </a:r>
            <a:endParaRPr lang="uk-UA" sz="3200" b="1" dirty="0" smtClean="0">
              <a:solidFill>
                <a:srgbClr val="2C3249"/>
              </a:solidFill>
              <a:latin typeface="+mj-lt"/>
              <a:ea typeface="Martel Sans" pitchFamily="34" charset="-122"/>
              <a:cs typeface="Martel Sa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3200" b="1" dirty="0" err="1" smtClean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які</a:t>
            </a:r>
            <a:r>
              <a:rPr lang="en-US" sz="3200" b="1" dirty="0" smtClean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 </a:t>
            </a:r>
            <a:r>
              <a:rPr lang="en-US" sz="3200" b="1" dirty="0">
                <a:solidFill>
                  <a:srgbClr val="2C3249"/>
                </a:solidFill>
                <a:latin typeface="+mj-lt"/>
                <a:ea typeface="Martel Sans" pitchFamily="34" charset="-122"/>
                <a:cs typeface="Martel Sans" pitchFamily="34" charset="-120"/>
              </a:rPr>
              <a:t>можуть врятувати твоє життя</a:t>
            </a:r>
            <a:endParaRPr lang="en-US" sz="3200" b="1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58182"/>
            <a:ext cx="4978400" cy="751618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350982"/>
            <a:ext cx="6296860" cy="1394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uk-UA" sz="37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      </a:t>
            </a:r>
            <a:r>
              <a:rPr lang="en-US" sz="3700" dirty="0" err="1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Чому</a:t>
            </a:r>
            <a:r>
              <a:rPr lang="en-US" sz="37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3700" dirty="0" err="1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безпека</a:t>
            </a:r>
            <a:r>
              <a:rPr lang="en-US" sz="37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endParaRPr lang="uk-UA" sz="3700" dirty="0" smtClean="0">
              <a:solidFill>
                <a:srgbClr val="272D45"/>
              </a:solidFill>
              <a:latin typeface="Kanit Light" pitchFamily="34" charset="0"/>
              <a:ea typeface="Kanit Light" pitchFamily="34" charset="-122"/>
              <a:cs typeface="Kanit Light" pitchFamily="34" charset="-120"/>
            </a:endParaRPr>
          </a:p>
          <a:p>
            <a:pPr marL="0" indent="0" algn="ctr">
              <a:lnSpc>
                <a:spcPct val="104000"/>
              </a:lnSpc>
              <a:buNone/>
            </a:pPr>
            <a:r>
              <a:rPr lang="en-US" sz="3700" dirty="0" err="1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на</a:t>
            </a:r>
            <a:r>
              <a:rPr lang="en-US" sz="37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3700" dirty="0" err="1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дороз</a:t>
            </a:r>
            <a:r>
              <a:rPr lang="uk-UA" sz="37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і </a:t>
            </a:r>
            <a:r>
              <a:rPr lang="en-US" sz="3700" dirty="0" err="1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важлива</a:t>
            </a:r>
            <a:r>
              <a:rPr lang="en-US" sz="37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?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745674"/>
            <a:ext cx="425241" cy="480290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847608" y="2013527"/>
            <a:ext cx="5682612" cy="814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Тисячі дітей щодня ризикують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5233360" y="2503057"/>
            <a:ext cx="6690785" cy="6927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На дорогах трапляються небезпечні ситуації, яких можна уникнути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5233360" y="3075710"/>
            <a:ext cx="425241" cy="461818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847608" y="3075711"/>
            <a:ext cx="5682612" cy="4618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Більшість аварій можна запобігти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5847608" y="3648364"/>
            <a:ext cx="5682612" cy="563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Дотримання простих правил рятує життя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5233360" y="4331855"/>
            <a:ext cx="425241" cy="415636"/>
          </a:xfrm>
          <a:prstGeom prst="roundRect">
            <a:avLst>
              <a:gd name="adj" fmla="val 18669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847608" y="4331856"/>
            <a:ext cx="5682612" cy="54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Твоя уважність — найкращий захист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5847608" y="4876800"/>
            <a:ext cx="5682612" cy="489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Ніяка технологія не замінить твою пильність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5297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uk-UA" sz="48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              </a:t>
            </a:r>
            <a:r>
              <a:rPr lang="en-US" sz="4800" dirty="0" err="1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Правила</a:t>
            </a:r>
            <a:r>
              <a:rPr lang="en-US" sz="48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4800" dirty="0" err="1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переходу</a:t>
            </a:r>
            <a:r>
              <a:rPr lang="en-US" sz="48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4800" dirty="0" err="1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дороги</a:t>
            </a:r>
            <a:r>
              <a:rPr lang="uk-UA" sz="4800" dirty="0" smtClean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   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830" y="1721644"/>
            <a:ext cx="8452035" cy="386834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41606" y="4518531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Без телефону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41783" y="4671375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Переходити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4352827" y="4671375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Дивитися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2320397" y="4671375"/>
            <a:ext cx="1586817" cy="305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Стояти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61475" y="5802610"/>
            <a:ext cx="11478330" cy="54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uk-UA" sz="2400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              </a:t>
            </a:r>
            <a:r>
              <a:rPr lang="en-US" sz="2400" b="1" dirty="0" err="1" smtClean="0">
                <a:solidFill>
                  <a:srgbClr val="FF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Чотири</a:t>
            </a:r>
            <a:r>
              <a:rPr lang="en-US" sz="2400" b="1" dirty="0" smtClean="0">
                <a:solidFill>
                  <a:srgbClr val="FF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прості кроки, які зроблять кожен перехід дороги безпечним.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7" y="886691"/>
            <a:ext cx="7295979" cy="52383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99411" y="714077"/>
            <a:ext cx="3537060" cy="1052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Безпека пішохода</a:t>
            </a:r>
            <a:endParaRPr lang="en-US" sz="3300" b="1" dirty="0">
              <a:solidFill>
                <a:srgbClr val="FF0000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99411" y="1934865"/>
            <a:ext cx="3537060" cy="129678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62929" y="2122190"/>
            <a:ext cx="308622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Тільки пішохідні переходи</a:t>
            </a:r>
            <a:endParaRPr lang="en-US" sz="2000" b="1" dirty="0"/>
          </a:p>
        </p:txBody>
      </p:sp>
      <p:sp>
        <p:nvSpPr>
          <p:cNvPr id="6" name="Text 2"/>
          <p:cNvSpPr/>
          <p:nvPr/>
        </p:nvSpPr>
        <p:spPr>
          <a:xfrm>
            <a:off x="8262929" y="2535138"/>
            <a:ext cx="3086221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Переходь дорогу виключно у відведених місцях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9411" y="3381573"/>
            <a:ext cx="3537060" cy="129678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262929" y="3568898"/>
            <a:ext cx="308622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Не між авто</a:t>
            </a:r>
            <a:endParaRPr lang="en-US" sz="2000" b="1" dirty="0"/>
          </a:p>
        </p:txBody>
      </p:sp>
      <p:sp>
        <p:nvSpPr>
          <p:cNvPr id="9" name="Text 4"/>
          <p:cNvSpPr/>
          <p:nvPr/>
        </p:nvSpPr>
        <p:spPr>
          <a:xfrm>
            <a:off x="8262929" y="3981847"/>
            <a:ext cx="3273542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Ніколи не виходь на дорогу між </a:t>
            </a:r>
            <a:r>
              <a:rPr lang="en-US" dirty="0" err="1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припаркованими</a:t>
            </a: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en-US" dirty="0" err="1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машинами</a:t>
            </a:r>
            <a:r>
              <a:rPr lang="uk-UA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.</a:t>
            </a:r>
            <a:endParaRPr lang="en-US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99411" y="4828282"/>
            <a:ext cx="3537060" cy="129678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62929" y="5015607"/>
            <a:ext cx="3086221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Будь помітним</a:t>
            </a:r>
            <a:endParaRPr lang="en-US" sz="2000" b="1" dirty="0"/>
          </a:p>
        </p:txBody>
      </p:sp>
      <p:sp>
        <p:nvSpPr>
          <p:cNvPr id="12" name="Text 6"/>
          <p:cNvSpPr/>
          <p:nvPr/>
        </p:nvSpPr>
        <p:spPr>
          <a:xfrm>
            <a:off x="8262929" y="5428555"/>
            <a:ext cx="3086221" cy="6965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Носи яскравий одяг, щоб водії тебе бачили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4952"/>
            <a:ext cx="6296860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650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Безпека велосипедиста</a:t>
            </a:r>
            <a:endParaRPr lang="en-US" sz="3650" dirty="0">
              <a:solidFill>
                <a:srgbClr val="FF0000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661475" y="1421110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3855" y="1613495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🪖</a:t>
            </a:r>
            <a:r>
              <a:rPr lang="en-US" sz="18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24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Шолом завжди</a:t>
            </a:r>
            <a:endParaRPr lang="en-US" sz="2400" b="1" dirty="0"/>
          </a:p>
        </p:txBody>
      </p:sp>
      <p:sp>
        <p:nvSpPr>
          <p:cNvPr id="6" name="Text 3"/>
          <p:cNvSpPr/>
          <p:nvPr/>
        </p:nvSpPr>
        <p:spPr>
          <a:xfrm>
            <a:off x="853855" y="2014041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Захищає від травм голови — надягай кожного разу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661475" y="2684859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3855" y="2877245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💡</a:t>
            </a:r>
            <a:r>
              <a:rPr lang="en-US" sz="18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24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Світло та відбивачі</a:t>
            </a:r>
            <a:endParaRPr lang="en-US" sz="2400" b="1" dirty="0"/>
          </a:p>
        </p:txBody>
      </p:sp>
      <p:sp>
        <p:nvSpPr>
          <p:cNvPr id="9" name="Text 6"/>
          <p:cNvSpPr/>
          <p:nvPr/>
        </p:nvSpPr>
        <p:spPr>
          <a:xfrm>
            <a:off x="853855" y="3277791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Мигалки та світловідбивачі роблять тебе помітним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61475" y="3948609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3855" y="4140994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🚴</a:t>
            </a: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24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Велодоріжки</a:t>
            </a:r>
            <a:endParaRPr lang="en-US" sz="2400" b="1" dirty="0"/>
          </a:p>
        </p:txBody>
      </p:sp>
      <p:sp>
        <p:nvSpPr>
          <p:cNvPr id="12" name="Text 9"/>
          <p:cNvSpPr/>
          <p:nvPr/>
        </p:nvSpPr>
        <p:spPr>
          <a:xfrm>
            <a:off x="853855" y="4541540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Їзди тільки по спеціальних велосипедних доріжках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61475" y="5212358"/>
            <a:ext cx="6296860" cy="1080591"/>
          </a:xfrm>
          <a:prstGeom prst="roundRect">
            <a:avLst>
              <a:gd name="adj" fmla="val 7232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53855" y="5404743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🤚</a:t>
            </a:r>
            <a:r>
              <a:rPr lang="en-US" sz="18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 </a:t>
            </a:r>
            <a:r>
              <a:rPr lang="en-US" sz="24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Подавай сигнали</a:t>
            </a:r>
            <a:endParaRPr lang="en-US" sz="2400" b="1" dirty="0"/>
          </a:p>
        </p:txBody>
      </p:sp>
      <p:sp>
        <p:nvSpPr>
          <p:cNvPr id="15" name="Text 12"/>
          <p:cNvSpPr/>
          <p:nvPr/>
        </p:nvSpPr>
        <p:spPr>
          <a:xfrm>
            <a:off x="853855" y="5805289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Показуй рукою напрямок перед кожним поворо</a:t>
            </a:r>
            <a:r>
              <a:rPr lang="en-US" sz="14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том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13631"/>
            <a:ext cx="5671301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Видимість — твій союзник</a:t>
            </a:r>
            <a:endParaRPr lang="en-US" sz="3700" b="1" dirty="0">
              <a:solidFill>
                <a:srgbClr val="FF000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661475" y="2483941"/>
            <a:ext cx="5203794" cy="1984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Вдень:</a:t>
            </a: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uk-UA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   </a:t>
            </a:r>
            <a:r>
              <a:rPr lang="en-US" dirty="0" err="1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Носи</a:t>
            </a:r>
            <a:r>
              <a:rPr lang="en-US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яскраві кольори — жовтий, помаранчевий, білий. </a:t>
            </a:r>
            <a:r>
              <a:rPr lang="en-US" sz="14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Вони одразу впадають в очі водіям.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Вночі:</a:t>
            </a: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uk-UA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   </a:t>
            </a:r>
            <a:r>
              <a:rPr lang="en-US" dirty="0" err="1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Світловідбиваючі</a:t>
            </a:r>
            <a:r>
              <a:rPr lang="en-US" dirty="0" smtClean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</a:t>
            </a: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жилети та наклейки є обов'язковими. Вони відбивають світло фар і роблять тебе помітним у темряві.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661475" y="4681141"/>
            <a:ext cx="5203794" cy="1039416"/>
          </a:xfrm>
          <a:prstGeom prst="roundRect">
            <a:avLst>
              <a:gd name="adj" fmla="val 7638"/>
            </a:avLst>
          </a:prstGeom>
          <a:solidFill>
            <a:srgbClr val="DFECE9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4942483"/>
            <a:ext cx="236234" cy="1890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75723" y="4898429"/>
            <a:ext cx="4400539" cy="822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Світловідбиваючі елементи видно з відстані </a:t>
            </a:r>
            <a:r>
              <a:rPr lang="en-US" b="1" dirty="0">
                <a:solidFill>
                  <a:srgbClr val="000000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150 метрів!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776" y="826988"/>
            <a:ext cx="5203794" cy="52039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397164"/>
            <a:ext cx="10868745" cy="748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Поведінка біля дороги</a:t>
            </a:r>
            <a:endParaRPr lang="en-US" sz="3700" b="1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rcRect l="7869" t="25925" r="5902" b="9601"/>
          <a:stretch>
            <a:fillRect/>
          </a:stretch>
        </p:blipFill>
        <p:spPr>
          <a:xfrm>
            <a:off x="256285" y="2179784"/>
            <a:ext cx="3124223" cy="28611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06401" y="1450109"/>
            <a:ext cx="2493818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Не грай біля дороги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256287" y="5300564"/>
            <a:ext cx="3235058" cy="767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Ігри поруч з проїжджою частиною смертельно небезпечні</a:t>
            </a:r>
            <a:endParaRPr lang="en-US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179782"/>
            <a:ext cx="2964873" cy="282282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65601" y="1450109"/>
            <a:ext cx="3445164" cy="72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Не кидай м'яч на дорогу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4363135" y="5346281"/>
            <a:ext cx="3465426" cy="722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Якщо м'яч покотився — зупинись, попроси дорослого</a:t>
            </a:r>
            <a:endParaRPr lang="en-US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179782"/>
            <a:ext cx="3328966" cy="282282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1450109"/>
            <a:ext cx="3465426" cy="4710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Чуй звуки довкола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8064794" y="5300564"/>
            <a:ext cx="3465426" cy="9155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Слухай музику тихо — завжди чуй звуки машин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932873"/>
            <a:ext cx="6296860" cy="748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Як водії тебе бачать?</a:t>
            </a:r>
            <a:endParaRPr lang="en-US" sz="3700" b="1" dirty="0"/>
          </a:p>
        </p:txBody>
      </p:sp>
      <p:sp>
        <p:nvSpPr>
          <p:cNvPr id="4" name="Shape 1"/>
          <p:cNvSpPr/>
          <p:nvPr/>
        </p:nvSpPr>
        <p:spPr>
          <a:xfrm>
            <a:off x="661475" y="2332732"/>
            <a:ext cx="3053877" cy="1737618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5399">
            <a:solidFill>
              <a:srgbClr val="C5D2C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61475" y="2547144"/>
            <a:ext cx="283947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Діти менші та непомітніші</a:t>
            </a:r>
            <a:endParaRPr lang="en-US" sz="1850" b="1" dirty="0"/>
          </a:p>
        </p:txBody>
      </p:sp>
      <p:sp>
        <p:nvSpPr>
          <p:cNvPr id="6" name="Text 3"/>
          <p:cNvSpPr/>
          <p:nvPr/>
        </p:nvSpPr>
        <p:spPr>
          <a:xfrm>
            <a:off x="875881" y="2974109"/>
            <a:ext cx="2625064" cy="881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Водії не завжди помічають дітей за рулем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3904359" y="2332732"/>
            <a:ext cx="3053976" cy="1737618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5399">
            <a:solidFill>
              <a:srgbClr val="C5D2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8765" y="2547144"/>
            <a:ext cx="283957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Небезпека від припаркованих авто</a:t>
            </a:r>
            <a:endParaRPr lang="en-US" sz="1850" b="1" dirty="0"/>
          </a:p>
        </p:txBody>
      </p:sp>
      <p:sp>
        <p:nvSpPr>
          <p:cNvPr id="9" name="Text 6"/>
          <p:cNvSpPr/>
          <p:nvPr/>
        </p:nvSpPr>
        <p:spPr>
          <a:xfrm>
            <a:off x="4118765" y="3251100"/>
            <a:ext cx="2625163" cy="8192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Машина може раптово виїхати — не стій поруч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61475" y="4473773"/>
            <a:ext cx="6296860" cy="1446735"/>
          </a:xfrm>
          <a:prstGeom prst="roundRect">
            <a:avLst>
              <a:gd name="adj" fmla="val 6964"/>
            </a:avLst>
          </a:prstGeom>
          <a:solidFill>
            <a:srgbClr val="FFFFFF"/>
          </a:solidFill>
          <a:ln w="25399">
            <a:solidFill>
              <a:srgbClr val="C5D2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5881" y="4710545"/>
            <a:ext cx="5868047" cy="5541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Гальмівний шлях — довший, ніж здається</a:t>
            </a:r>
            <a:endParaRPr lang="en-US" sz="1850" b="1" dirty="0"/>
          </a:p>
        </p:txBody>
      </p:sp>
      <p:sp>
        <p:nvSpPr>
          <p:cNvPr id="12" name="Text 9"/>
          <p:cNvSpPr/>
          <p:nvPr/>
        </p:nvSpPr>
        <p:spPr>
          <a:xfrm>
            <a:off x="875881" y="5264727"/>
            <a:ext cx="5868047" cy="406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Водій може просто не встигнути зупинитися вчасно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0503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Золоті правила безпеки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397323"/>
            <a:ext cx="189007" cy="18901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1475" y="2669580"/>
            <a:ext cx="3496877" cy="2540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5" name="Text 2"/>
          <p:cNvSpPr/>
          <p:nvPr/>
        </p:nvSpPr>
        <p:spPr>
          <a:xfrm>
            <a:off x="661475" y="2814836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Переходь на зеленому світлі</a:t>
            </a:r>
            <a:endParaRPr lang="en-US" sz="2000" b="1" dirty="0"/>
          </a:p>
        </p:txBody>
      </p:sp>
      <p:sp>
        <p:nvSpPr>
          <p:cNvPr id="6" name="Text 3"/>
          <p:cNvSpPr/>
          <p:nvPr/>
        </p:nvSpPr>
        <p:spPr>
          <a:xfrm>
            <a:off x="661475" y="3223518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Чекай сигналу — навіть якщо поспішаєш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7359" y="2397323"/>
            <a:ext cx="189007" cy="1890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347359" y="2669580"/>
            <a:ext cx="3496877" cy="2540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9" name="Text 5"/>
          <p:cNvSpPr/>
          <p:nvPr/>
        </p:nvSpPr>
        <p:spPr>
          <a:xfrm>
            <a:off x="4347359" y="2814836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Вліво → вправо → вліво</a:t>
            </a:r>
            <a:endParaRPr lang="en-US" sz="2400" b="1" dirty="0"/>
          </a:p>
        </p:txBody>
      </p:sp>
      <p:sp>
        <p:nvSpPr>
          <p:cNvPr id="10" name="Text 6"/>
          <p:cNvSpPr/>
          <p:nvPr/>
        </p:nvSpPr>
        <p:spPr>
          <a:xfrm>
            <a:off x="4347359" y="3223518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Завжди перевіряй дорогу в обидві сторони</a:t>
            </a:r>
            <a:endParaRPr lang="en-US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3244" y="2397323"/>
            <a:ext cx="189007" cy="189012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033244" y="2669580"/>
            <a:ext cx="3496877" cy="2540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13" name="Text 8"/>
          <p:cNvSpPr/>
          <p:nvPr/>
        </p:nvSpPr>
        <p:spPr>
          <a:xfrm>
            <a:off x="8033244" y="2814836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Шолом на велосипеді</a:t>
            </a:r>
            <a:endParaRPr lang="en-US" sz="2400" dirty="0"/>
          </a:p>
        </p:txBody>
      </p:sp>
      <p:sp>
        <p:nvSpPr>
          <p:cNvPr id="14" name="Text 9"/>
          <p:cNvSpPr/>
          <p:nvPr/>
        </p:nvSpPr>
        <p:spPr>
          <a:xfrm>
            <a:off x="8033244" y="3223518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Без шолома — без велосипеда. Без винятків!</a:t>
            </a:r>
            <a:endParaRPr lang="en-US" sz="14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4182666"/>
            <a:ext cx="189007" cy="189012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661475" y="4454922"/>
            <a:ext cx="5339820" cy="2540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17" name="Text 11"/>
          <p:cNvSpPr/>
          <p:nvPr/>
        </p:nvSpPr>
        <p:spPr>
          <a:xfrm>
            <a:off x="661475" y="4600178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Будь видимим завжди</a:t>
            </a:r>
            <a:endParaRPr lang="en-US" sz="2000" b="1" dirty="0"/>
          </a:p>
        </p:txBody>
      </p:sp>
      <p:sp>
        <p:nvSpPr>
          <p:cNvPr id="18" name="Text 12"/>
          <p:cNvSpPr/>
          <p:nvPr/>
        </p:nvSpPr>
        <p:spPr>
          <a:xfrm>
            <a:off x="661475" y="5008860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Яскравий одяг вдень, відбивачі — вночі</a:t>
            </a:r>
            <a:endParaRPr lang="en-US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90301" y="4182666"/>
            <a:ext cx="189007" cy="189012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6190301" y="4454922"/>
            <a:ext cx="5339820" cy="25400"/>
          </a:xfrm>
          <a:prstGeom prst="rect">
            <a:avLst/>
          </a:prstGeom>
          <a:solidFill>
            <a:srgbClr val="437066"/>
          </a:solidFill>
          <a:ln/>
        </p:spPr>
      </p:sp>
      <p:sp>
        <p:nvSpPr>
          <p:cNvPr id="21" name="Text 14"/>
          <p:cNvSpPr/>
          <p:nvPr/>
        </p:nvSpPr>
        <p:spPr>
          <a:xfrm>
            <a:off x="6190301" y="4600178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Без телефону на дорозі</a:t>
            </a:r>
            <a:endParaRPr lang="en-US" sz="2400" b="1" dirty="0"/>
          </a:p>
        </p:txBody>
      </p:sp>
      <p:sp>
        <p:nvSpPr>
          <p:cNvPr id="22" name="Text 15"/>
          <p:cNvSpPr/>
          <p:nvPr/>
        </p:nvSpPr>
        <p:spPr>
          <a:xfrm>
            <a:off x="6190301" y="5008860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Одна секунда неуважності може коштувати дуже дорого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17125" r="13687"/>
          <a:stretch>
            <a:fillRect/>
          </a:stretch>
        </p:blipFill>
        <p:spPr>
          <a:xfrm>
            <a:off x="655782" y="674072"/>
            <a:ext cx="6825673" cy="559046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85421" y="1205309"/>
            <a:ext cx="3551049" cy="996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F0000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Практичні поради для кожного дня</a:t>
            </a:r>
            <a:endParaRPr lang="en-US" sz="3100" b="1" dirty="0">
              <a:solidFill>
                <a:srgbClr val="FF0000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45150" y="2358231"/>
            <a:ext cx="239210" cy="2392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503628" y="2353370"/>
            <a:ext cx="303284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Іди до школи з друзями</a:t>
            </a:r>
            <a:endParaRPr lang="en-US" sz="2000" b="1" dirty="0"/>
          </a:p>
        </p:txBody>
      </p:sp>
      <p:sp>
        <p:nvSpPr>
          <p:cNvPr id="6" name="Text 2"/>
          <p:cNvSpPr/>
          <p:nvPr/>
        </p:nvSpPr>
        <p:spPr>
          <a:xfrm>
            <a:off x="8503628" y="2737048"/>
            <a:ext cx="303284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Разом — безпечніше та веселіше!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5150" y="3246140"/>
            <a:ext cx="239210" cy="23921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503628" y="3241278"/>
            <a:ext cx="303284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Розкажи батькам свій маршрут</a:t>
            </a:r>
            <a:endParaRPr lang="en-US" sz="2000" b="1" dirty="0"/>
          </a:p>
        </p:txBody>
      </p:sp>
      <p:sp>
        <p:nvSpPr>
          <p:cNvPr id="9" name="Text 4"/>
          <p:cNvSpPr/>
          <p:nvPr/>
        </p:nvSpPr>
        <p:spPr>
          <a:xfrm>
            <a:off x="8503628" y="3624957"/>
            <a:ext cx="303284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Вони завжди повинні знати, де ти</a:t>
            </a:r>
            <a:endParaRPr lang="en-US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45150" y="4134048"/>
            <a:ext cx="239210" cy="23921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503628" y="4129187"/>
            <a:ext cx="303284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Практикуй правила щодня</a:t>
            </a:r>
            <a:endParaRPr lang="en-US" sz="2000" b="1" dirty="0"/>
          </a:p>
        </p:txBody>
      </p:sp>
      <p:sp>
        <p:nvSpPr>
          <p:cNvPr id="12" name="Text 6"/>
          <p:cNvSpPr/>
          <p:nvPr/>
        </p:nvSpPr>
        <p:spPr>
          <a:xfrm>
            <a:off x="8284360" y="4512866"/>
            <a:ext cx="325211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Звичка — найкращий захист на дорозі</a:t>
            </a:r>
            <a:endParaRPr lang="en-US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45150" y="5021957"/>
            <a:ext cx="239210" cy="23921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503628" y="5017095"/>
            <a:ext cx="3032843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Будь прикладом для молодших</a:t>
            </a:r>
            <a:endParaRPr lang="en-US" sz="2000" b="1" dirty="0"/>
          </a:p>
        </p:txBody>
      </p:sp>
      <p:sp>
        <p:nvSpPr>
          <p:cNvPr id="15" name="Text 8"/>
          <p:cNvSpPr/>
          <p:nvPr/>
        </p:nvSpPr>
        <p:spPr>
          <a:xfrm>
            <a:off x="8503628" y="5400774"/>
            <a:ext cx="303284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Твоя поведінка навчає інших дітей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393</Words>
  <Application>Microsoft Office PowerPoint</Application>
  <PresentationFormat>Произвольный</PresentationFormat>
  <Paragraphs>82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Kanit Light</vt:lpstr>
      <vt:lpstr>Calibri Light</vt:lpstr>
      <vt:lpstr>Martel Sans</vt:lpstr>
      <vt:lpstr>Twemoji Mozilla</vt:lpstr>
      <vt:lpstr>Martel Sans Bold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school8</dc:creator>
  <cp:lastModifiedBy>school8</cp:lastModifiedBy>
  <cp:revision>3</cp:revision>
  <dcterms:created xsi:type="dcterms:W3CDTF">2026-09-04T05:53:17Z</dcterms:created>
  <dcterms:modified xsi:type="dcterms:W3CDTF">2026-09-04T07:22:41Z</dcterms:modified>
</cp:coreProperties>
</file>